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6" r:id="rId3"/>
    <p:sldId id="262" r:id="rId4"/>
    <p:sldId id="263" r:id="rId5"/>
    <p:sldId id="264" r:id="rId6"/>
    <p:sldId id="267" r:id="rId7"/>
    <p:sldId id="273" r:id="rId8"/>
    <p:sldId id="271" r:id="rId9"/>
    <p:sldId id="272" r:id="rId10"/>
    <p:sldId id="275" r:id="rId11"/>
    <p:sldId id="279" r:id="rId12"/>
    <p:sldId id="283" r:id="rId13"/>
    <p:sldId id="284" r:id="rId14"/>
    <p:sldId id="282" r:id="rId15"/>
    <p:sldId id="276" r:id="rId16"/>
    <p:sldId id="274" r:id="rId17"/>
    <p:sldId id="277" r:id="rId18"/>
    <p:sldId id="278" r:id="rId19"/>
    <p:sldId id="270" r:id="rId20"/>
    <p:sldId id="285" r:id="rId21"/>
    <p:sldId id="280" r:id="rId22"/>
    <p:sldId id="281" r:id="rId23"/>
    <p:sldId id="286" r:id="rId24"/>
    <p:sldId id="287" r:id="rId25"/>
    <p:sldId id="289" r:id="rId26"/>
    <p:sldId id="288" r:id="rId27"/>
    <p:sldId id="290" r:id="rId28"/>
    <p:sldId id="291" r:id="rId29"/>
    <p:sldId id="293" r:id="rId30"/>
    <p:sldId id="294" r:id="rId31"/>
    <p:sldId id="297" r:id="rId32"/>
    <p:sldId id="296" r:id="rId33"/>
    <p:sldId id="29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401"/>
    <p:restoredTop sz="94692"/>
  </p:normalViewPr>
  <p:slideViewPr>
    <p:cSldViewPr snapToGrid="0" snapToObjects="1">
      <p:cViewPr varScale="1">
        <p:scale>
          <a:sx n="62" d="100"/>
          <a:sy n="62" d="100"/>
        </p:scale>
        <p:origin x="208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rfd/boosting-bagging-and-stacking-ensemble-methods-with-sklearn-and-mlens-a455c0c982de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1947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Quantile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666CE6-C0D8-0446-A9B9-43A77177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886" y="2233877"/>
            <a:ext cx="5499100" cy="332740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DF46C3-E757-CC47-A780-7DE3C9838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2233877"/>
            <a:ext cx="5689600" cy="33274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388B46-9BD7-CB48-B0F0-147348328E67}"/>
              </a:ext>
            </a:extLst>
          </p:cNvPr>
          <p:cNvSpPr txBox="1"/>
          <p:nvPr/>
        </p:nvSpPr>
        <p:spPr>
          <a:xfrm>
            <a:off x="2111910" y="1753332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Quantiles </a:t>
            </a:r>
            <a:r>
              <a:rPr lang="en-US" dirty="0" err="1"/>
              <a:t>SalePrice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384FAC-142B-E744-894C-D703099491F5}"/>
              </a:ext>
            </a:extLst>
          </p:cNvPr>
          <p:cNvSpPr txBox="1"/>
          <p:nvPr/>
        </p:nvSpPr>
        <p:spPr>
          <a:xfrm>
            <a:off x="7758623" y="1753332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Quantiles Log(</a:t>
            </a:r>
            <a:r>
              <a:rPr lang="en-US" dirty="0" err="1"/>
              <a:t>SalePrice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9831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Distribution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0E914-C3D1-F54D-8AA1-E79862050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22" y="1374182"/>
            <a:ext cx="10128395" cy="415562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59599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Box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783373-5864-8142-AEAD-9F74C1FE0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01" y="1374181"/>
            <a:ext cx="10180416" cy="539410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317797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Box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6E9207-8FDA-B146-B741-0C410DB22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16" y="1363851"/>
            <a:ext cx="10199861" cy="540440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318000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Box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1C4796-B1C3-9E41-B0BF-A86F1462D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16" y="1363851"/>
            <a:ext cx="10002328" cy="536921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5141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Dealing with Missing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629B06-F683-B94D-AA74-0F86FB9DAD7D}"/>
              </a:ext>
            </a:extLst>
          </p:cNvPr>
          <p:cNvSpPr/>
          <p:nvPr/>
        </p:nvSpPr>
        <p:spPr>
          <a:xfrm>
            <a:off x="5018776" y="2529560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correlation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654262-7D1C-4D4B-AB61-25E584CF1662}"/>
              </a:ext>
            </a:extLst>
          </p:cNvPr>
          <p:cNvSpPr/>
          <p:nvPr/>
        </p:nvSpPr>
        <p:spPr>
          <a:xfrm>
            <a:off x="7786338" y="2514699"/>
            <a:ext cx="2263696" cy="59450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for Z scores and outliers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F7A1C6-E2EF-B049-99B7-424E96429EA3}"/>
              </a:ext>
            </a:extLst>
          </p:cNvPr>
          <p:cNvSpPr/>
          <p:nvPr/>
        </p:nvSpPr>
        <p:spPr>
          <a:xfrm>
            <a:off x="4368955" y="1363851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Go through data 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D9E3F16-735E-F54D-984B-4E21680A51FD}"/>
              </a:ext>
            </a:extLst>
          </p:cNvPr>
          <p:cNvSpPr/>
          <p:nvPr/>
        </p:nvSpPr>
        <p:spPr>
          <a:xfrm>
            <a:off x="2141966" y="254442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Plot distributions and box plots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876CCB-C7ED-644D-8E5A-6F5FDE3E6938}"/>
              </a:ext>
            </a:extLst>
          </p:cNvPr>
          <p:cNvSpPr/>
          <p:nvPr/>
        </p:nvSpPr>
        <p:spPr>
          <a:xfrm>
            <a:off x="4368955" y="3748797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Checked / filled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44604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Missing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9ED7D8-F649-D047-8E48-D02E2862A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76" y="1221782"/>
            <a:ext cx="3827824" cy="5023130"/>
          </a:xfrm>
          <a:prstGeom prst="rect">
            <a:avLst/>
          </a:prstGeom>
          <a:noFill/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193EDF7-114E-FA48-9CD6-6F931D6E4EC1}"/>
              </a:ext>
            </a:extLst>
          </p:cNvPr>
          <p:cNvSpPr/>
          <p:nvPr/>
        </p:nvSpPr>
        <p:spPr>
          <a:xfrm>
            <a:off x="5151357" y="1221782"/>
            <a:ext cx="2082200" cy="220721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Alley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Bsmt</a:t>
            </a:r>
            <a:r>
              <a:rPr lang="en-GB" dirty="0"/>
              <a:t>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FireplaceQu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Garage+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PoolQC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MasVnr</a:t>
            </a:r>
            <a:r>
              <a:rPr lang="en-GB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6B0C9-755A-3D48-A43F-AE92327A7FBE}"/>
              </a:ext>
            </a:extLst>
          </p:cNvPr>
          <p:cNvSpPr txBox="1"/>
          <p:nvPr/>
        </p:nvSpPr>
        <p:spPr>
          <a:xfrm>
            <a:off x="5723138" y="389537"/>
            <a:ext cx="3105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Action taken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4EDF1B3-C7DB-5A42-83FF-9769DAAB9929}"/>
              </a:ext>
            </a:extLst>
          </p:cNvPr>
          <p:cNvSpPr/>
          <p:nvPr/>
        </p:nvSpPr>
        <p:spPr>
          <a:xfrm>
            <a:off x="5193606" y="3872282"/>
            <a:ext cx="2082200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LotFrontage</a:t>
            </a:r>
            <a:endParaRPr lang="en-GB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F9EBFE2-BE62-B34D-AFB5-5D931D3288A3}"/>
              </a:ext>
            </a:extLst>
          </p:cNvPr>
          <p:cNvSpPr/>
          <p:nvPr/>
        </p:nvSpPr>
        <p:spPr>
          <a:xfrm>
            <a:off x="5193606" y="4721368"/>
            <a:ext cx="2082200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Electrical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69BEB1D-A149-2A43-AF80-1031D20767A6}"/>
              </a:ext>
            </a:extLst>
          </p:cNvPr>
          <p:cNvSpPr/>
          <p:nvPr/>
        </p:nvSpPr>
        <p:spPr>
          <a:xfrm>
            <a:off x="5201339" y="5586783"/>
            <a:ext cx="2082200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MiscFeature</a:t>
            </a:r>
            <a:endParaRPr lang="en-GB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41D7808-F160-9546-8F86-2D589DD407BA}"/>
              </a:ext>
            </a:extLst>
          </p:cNvPr>
          <p:cNvSpPr/>
          <p:nvPr/>
        </p:nvSpPr>
        <p:spPr>
          <a:xfrm>
            <a:off x="7508774" y="1880757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C20543E-9C86-6245-9D76-81516061C8AB}"/>
              </a:ext>
            </a:extLst>
          </p:cNvPr>
          <p:cNvSpPr/>
          <p:nvPr/>
        </p:nvSpPr>
        <p:spPr>
          <a:xfrm>
            <a:off x="7501883" y="3985378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47B5897-922A-F444-BD1E-5499C44B1CC7}"/>
              </a:ext>
            </a:extLst>
          </p:cNvPr>
          <p:cNvSpPr/>
          <p:nvPr/>
        </p:nvSpPr>
        <p:spPr>
          <a:xfrm>
            <a:off x="7508774" y="4767945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3E09F76-A423-4C48-8599-D37DB80342AC}"/>
              </a:ext>
            </a:extLst>
          </p:cNvPr>
          <p:cNvSpPr/>
          <p:nvPr/>
        </p:nvSpPr>
        <p:spPr>
          <a:xfrm>
            <a:off x="7472065" y="5699879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47E9D66-66A5-3449-B25F-6E0A9109B101}"/>
              </a:ext>
            </a:extLst>
          </p:cNvPr>
          <p:cNvSpPr/>
          <p:nvPr/>
        </p:nvSpPr>
        <p:spPr>
          <a:xfrm>
            <a:off x="8500279" y="3087760"/>
            <a:ext cx="3004627" cy="137418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Imputed using neighbourhood </a:t>
            </a:r>
            <a:r>
              <a:rPr lang="en-GB" dirty="0" err="1"/>
              <a:t>LotArea</a:t>
            </a:r>
            <a:r>
              <a:rPr lang="en-GB" dirty="0"/>
              <a:t> (regression) or neighbourhood median </a:t>
            </a:r>
            <a:r>
              <a:rPr lang="en-GB" dirty="0" err="1"/>
              <a:t>LotFrontage</a:t>
            </a:r>
            <a:r>
              <a:rPr lang="en-GB" dirty="0"/>
              <a:t> 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EFA00C8-8A8A-BF46-8C7D-D932DEABBE52}"/>
              </a:ext>
            </a:extLst>
          </p:cNvPr>
          <p:cNvSpPr/>
          <p:nvPr/>
        </p:nvSpPr>
        <p:spPr>
          <a:xfrm>
            <a:off x="8500280" y="4721368"/>
            <a:ext cx="3004626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Used Mode to impute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8482FB6-CC56-2444-85FD-AEA1AC61650C}"/>
              </a:ext>
            </a:extLst>
          </p:cNvPr>
          <p:cNvSpPr/>
          <p:nvPr/>
        </p:nvSpPr>
        <p:spPr>
          <a:xfrm>
            <a:off x="8500280" y="5586783"/>
            <a:ext cx="3004626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Replaced with None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column dropped</a:t>
            </a:r>
            <a:endParaRPr lang="en-GB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950942-D11E-AC45-86B2-7E66AB8B2009}"/>
              </a:ext>
            </a:extLst>
          </p:cNvPr>
          <p:cNvSpPr/>
          <p:nvPr/>
        </p:nvSpPr>
        <p:spPr>
          <a:xfrm>
            <a:off x="8500282" y="1767661"/>
            <a:ext cx="3004625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Replace with None or 0</a:t>
            </a:r>
          </a:p>
        </p:txBody>
      </p:sp>
    </p:spTree>
    <p:extLst>
      <p:ext uri="{BB962C8B-B14F-4D97-AF65-F5344CB8AC3E}">
        <p14:creationId xmlns:p14="http://schemas.microsoft.com/office/powerpoint/2010/main" val="1169089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Feature Selection and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629B06-F683-B94D-AA74-0F86FB9DAD7D}"/>
              </a:ext>
            </a:extLst>
          </p:cNvPr>
          <p:cNvSpPr/>
          <p:nvPr/>
        </p:nvSpPr>
        <p:spPr>
          <a:xfrm>
            <a:off x="4964152" y="253989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correlation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654262-7D1C-4D4B-AB61-25E584CF1662}"/>
              </a:ext>
            </a:extLst>
          </p:cNvPr>
          <p:cNvSpPr/>
          <p:nvPr/>
        </p:nvSpPr>
        <p:spPr>
          <a:xfrm>
            <a:off x="7768421" y="2560448"/>
            <a:ext cx="2263696" cy="59450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for Z scores and outliers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F7A1C6-E2EF-B049-99B7-424E96429EA3}"/>
              </a:ext>
            </a:extLst>
          </p:cNvPr>
          <p:cNvSpPr/>
          <p:nvPr/>
        </p:nvSpPr>
        <p:spPr>
          <a:xfrm>
            <a:off x="4314331" y="1374182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Study data 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D9E3F16-735E-F54D-984B-4E21680A51FD}"/>
              </a:ext>
            </a:extLst>
          </p:cNvPr>
          <p:cNvSpPr/>
          <p:nvPr/>
        </p:nvSpPr>
        <p:spPr>
          <a:xfrm>
            <a:off x="2087342" y="2554752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Plot distributions and box plots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FDEFD0-97E1-1E4C-B42D-ECDD78A4097F}"/>
              </a:ext>
            </a:extLst>
          </p:cNvPr>
          <p:cNvSpPr/>
          <p:nvPr/>
        </p:nvSpPr>
        <p:spPr>
          <a:xfrm>
            <a:off x="4314332" y="3682955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Checked / filled missing values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C04CA97-7A3F-3A49-A45A-FED586C7C3A5}"/>
              </a:ext>
            </a:extLst>
          </p:cNvPr>
          <p:cNvSpPr/>
          <p:nvPr/>
        </p:nvSpPr>
        <p:spPr>
          <a:xfrm>
            <a:off x="4314331" y="4811158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Feature Selection &amp; Engineering</a:t>
            </a:r>
          </a:p>
        </p:txBody>
      </p:sp>
    </p:spTree>
    <p:extLst>
      <p:ext uri="{BB962C8B-B14F-4D97-AF65-F5344CB8AC3E}">
        <p14:creationId xmlns:p14="http://schemas.microsoft.com/office/powerpoint/2010/main" val="2620629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Features engineering and 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802AA-0261-3242-9A13-1E2005F2D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819" y="688891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		- combined and dropped variables based on EDA</a:t>
            </a:r>
          </a:p>
          <a:p>
            <a:r>
              <a:rPr lang="en-US" dirty="0"/>
              <a:t>		- show what we dropped and merged</a:t>
            </a:r>
          </a:p>
          <a:p>
            <a:r>
              <a:rPr lang="en-US" dirty="0"/>
              <a:t>		- left with around 52 features our of 80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704CEB-0792-864C-8C80-50F9637B4227}"/>
              </a:ext>
            </a:extLst>
          </p:cNvPr>
          <p:cNvSpPr/>
          <p:nvPr/>
        </p:nvSpPr>
        <p:spPr>
          <a:xfrm>
            <a:off x="762266" y="1618055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HalfBath</a:t>
            </a:r>
            <a:r>
              <a:rPr lang="en-GB" dirty="0"/>
              <a:t> + Full Bath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2C6724-B05B-9D40-9CCA-C0EF71F06353}"/>
              </a:ext>
            </a:extLst>
          </p:cNvPr>
          <p:cNvSpPr/>
          <p:nvPr/>
        </p:nvSpPr>
        <p:spPr>
          <a:xfrm>
            <a:off x="762266" y="2485425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Functional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1FC0AE-68C2-8841-BE45-49AB698097D9}"/>
              </a:ext>
            </a:extLst>
          </p:cNvPr>
          <p:cNvSpPr/>
          <p:nvPr/>
        </p:nvSpPr>
        <p:spPr>
          <a:xfrm>
            <a:off x="762266" y="3372426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PoolQC</a:t>
            </a:r>
            <a:endParaRPr lang="en-GB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0936777-013F-8746-A764-67741777E57E}"/>
              </a:ext>
            </a:extLst>
          </p:cNvPr>
          <p:cNvSpPr/>
          <p:nvPr/>
        </p:nvSpPr>
        <p:spPr>
          <a:xfrm>
            <a:off x="759416" y="429488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MoSold</a:t>
            </a:r>
            <a:endParaRPr lang="en-GB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E8F4E3-A7FB-974A-B3C9-5B4A9275C5CC}"/>
              </a:ext>
            </a:extLst>
          </p:cNvPr>
          <p:cNvSpPr/>
          <p:nvPr/>
        </p:nvSpPr>
        <p:spPr>
          <a:xfrm>
            <a:off x="759416" y="5146983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Condition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EFC0949-EE65-6049-B8DC-98A990FD0FBC}"/>
              </a:ext>
            </a:extLst>
          </p:cNvPr>
          <p:cNvSpPr/>
          <p:nvPr/>
        </p:nvSpPr>
        <p:spPr>
          <a:xfrm>
            <a:off x="759416" y="5999085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Year Built/</a:t>
            </a:r>
            <a:r>
              <a:rPr lang="en-GB" dirty="0" err="1"/>
              <a:t>Remodeled</a:t>
            </a:r>
            <a:endParaRPr lang="en-GB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0B0940E-55AE-A540-A7DE-E71A160241AC}"/>
              </a:ext>
            </a:extLst>
          </p:cNvPr>
          <p:cNvSpPr/>
          <p:nvPr/>
        </p:nvSpPr>
        <p:spPr>
          <a:xfrm>
            <a:off x="3084037" y="1760196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21530AD-4BD1-1646-A90B-B8F5EBCEF946}"/>
              </a:ext>
            </a:extLst>
          </p:cNvPr>
          <p:cNvSpPr/>
          <p:nvPr/>
        </p:nvSpPr>
        <p:spPr>
          <a:xfrm>
            <a:off x="3084037" y="3499189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1E7D2A8-4141-9041-9CA7-8297A7BDC291}"/>
              </a:ext>
            </a:extLst>
          </p:cNvPr>
          <p:cNvSpPr/>
          <p:nvPr/>
        </p:nvSpPr>
        <p:spPr>
          <a:xfrm>
            <a:off x="3084037" y="4419677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24ED4E7-37E0-8343-9148-4576AC71250E}"/>
              </a:ext>
            </a:extLst>
          </p:cNvPr>
          <p:cNvSpPr/>
          <p:nvPr/>
        </p:nvSpPr>
        <p:spPr>
          <a:xfrm>
            <a:off x="3088030" y="5274293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61DD688-D6CC-EC4F-A513-84F5811072C0}"/>
              </a:ext>
            </a:extLst>
          </p:cNvPr>
          <p:cNvSpPr/>
          <p:nvPr/>
        </p:nvSpPr>
        <p:spPr>
          <a:xfrm>
            <a:off x="3088030" y="6126395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BC113C2-E77A-2E4D-B24E-BF3FF887138C}"/>
              </a:ext>
            </a:extLst>
          </p:cNvPr>
          <p:cNvSpPr/>
          <p:nvPr/>
        </p:nvSpPr>
        <p:spPr>
          <a:xfrm>
            <a:off x="3084037" y="2599552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54C84DC-D566-4E40-9B7D-81D78B9BC507}"/>
              </a:ext>
            </a:extLst>
          </p:cNvPr>
          <p:cNvSpPr/>
          <p:nvPr/>
        </p:nvSpPr>
        <p:spPr>
          <a:xfrm>
            <a:off x="3683150" y="1618055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TotalBath</a:t>
            </a:r>
            <a:endParaRPr lang="en-GB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18F4556-FCB2-364E-AA64-920165E430F0}"/>
              </a:ext>
            </a:extLst>
          </p:cNvPr>
          <p:cNvSpPr/>
          <p:nvPr/>
        </p:nvSpPr>
        <p:spPr>
          <a:xfrm>
            <a:off x="3683150" y="3395038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Pool/ No Pool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BB6DA3F-E79A-8A4E-BDD9-B50BECE90F17}"/>
              </a:ext>
            </a:extLst>
          </p:cNvPr>
          <p:cNvSpPr/>
          <p:nvPr/>
        </p:nvSpPr>
        <p:spPr>
          <a:xfrm>
            <a:off x="3693986" y="429911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Seasons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3FBB03B-F6D2-4743-93B2-B149E23597FA}"/>
              </a:ext>
            </a:extLst>
          </p:cNvPr>
          <p:cNvSpPr/>
          <p:nvPr/>
        </p:nvSpPr>
        <p:spPr>
          <a:xfrm>
            <a:off x="3693986" y="510926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Combines Condition 1&amp;2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7012A7C-76F9-254B-AA31-B72D5160B623}"/>
              </a:ext>
            </a:extLst>
          </p:cNvPr>
          <p:cNvSpPr/>
          <p:nvPr/>
        </p:nvSpPr>
        <p:spPr>
          <a:xfrm>
            <a:off x="3693986" y="5999085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Age / </a:t>
            </a:r>
            <a:r>
              <a:rPr lang="en-GB" dirty="0" err="1"/>
              <a:t>ReAge</a:t>
            </a:r>
            <a:endParaRPr lang="en-GB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507EB23-763C-244C-A447-2CD0DF243597}"/>
              </a:ext>
            </a:extLst>
          </p:cNvPr>
          <p:cNvSpPr/>
          <p:nvPr/>
        </p:nvSpPr>
        <p:spPr>
          <a:xfrm>
            <a:off x="3683150" y="2522128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Typical/ Non Typical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4EF523E-CFA0-CF46-97F9-D5BF994C1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309" y="1755697"/>
            <a:ext cx="1778000" cy="47516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78AB7DB-6997-0243-B3C7-618BFBE51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085" y="1766015"/>
            <a:ext cx="1524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53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Modeling and Tuning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332FC-26F1-5B47-9966-B6576E9E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26" name="Curved Right Arrow 25">
            <a:extLst>
              <a:ext uri="{FF2B5EF4-FFF2-40B4-BE49-F238E27FC236}">
                <a16:creationId xmlns:a16="http://schemas.microsoft.com/office/drawing/2014/main" id="{923BA634-DDBF-1A4C-B651-C3EB5426AD1A}"/>
              </a:ext>
            </a:extLst>
          </p:cNvPr>
          <p:cNvSpPr/>
          <p:nvPr/>
        </p:nvSpPr>
        <p:spPr>
          <a:xfrm rot="5400000">
            <a:off x="6606274" y="-1026080"/>
            <a:ext cx="609408" cy="4633353"/>
          </a:xfrm>
          <a:prstGeom prst="curved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B0C515F-6BED-574D-B5E2-0E4BE18D9033}"/>
              </a:ext>
            </a:extLst>
          </p:cNvPr>
          <p:cNvSpPr/>
          <p:nvPr/>
        </p:nvSpPr>
        <p:spPr>
          <a:xfrm>
            <a:off x="13671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 dirty="0">
              <a:solidFill>
                <a:schemeClr val="tx2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24A3DC0-22C0-4240-8BAE-2BF8A2C5B51E}"/>
              </a:ext>
            </a:extLst>
          </p:cNvPr>
          <p:cNvSpPr/>
          <p:nvPr/>
        </p:nvSpPr>
        <p:spPr>
          <a:xfrm>
            <a:off x="36531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2D6E7C6-48F9-934C-AFF5-1BDA22AD0079}"/>
              </a:ext>
            </a:extLst>
          </p:cNvPr>
          <p:cNvSpPr/>
          <p:nvPr/>
        </p:nvSpPr>
        <p:spPr>
          <a:xfrm>
            <a:off x="58629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E998990-1034-194B-8314-C290EC0DCC1B}"/>
              </a:ext>
            </a:extLst>
          </p:cNvPr>
          <p:cNvSpPr/>
          <p:nvPr/>
        </p:nvSpPr>
        <p:spPr>
          <a:xfrm>
            <a:off x="8072758" y="1860078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70DBFF6-C510-7543-BFEE-B9FC24876595}"/>
              </a:ext>
            </a:extLst>
          </p:cNvPr>
          <p:cNvSpPr/>
          <p:nvPr/>
        </p:nvSpPr>
        <p:spPr>
          <a:xfrm>
            <a:off x="1367158" y="1631478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>
                <a:solidFill>
                  <a:schemeClr val="tx2"/>
                </a:solidFill>
              </a:rPr>
              <a:t>EDA and Imputation</a:t>
            </a:r>
            <a:endParaRPr lang="en-GB" sz="2200" b="1" dirty="0">
              <a:solidFill>
                <a:schemeClr val="tx2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AC9F26D-26C1-1444-B168-1C87862B9AED}"/>
              </a:ext>
            </a:extLst>
          </p:cNvPr>
          <p:cNvSpPr/>
          <p:nvPr/>
        </p:nvSpPr>
        <p:spPr>
          <a:xfrm>
            <a:off x="3653158" y="1673042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>
                <a:solidFill>
                  <a:schemeClr val="tx2"/>
                </a:solidFill>
              </a:rPr>
              <a:t>Feature Eng. &amp; Selection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1CDE7E3-FA2E-C248-8129-56584722C705}"/>
              </a:ext>
            </a:extLst>
          </p:cNvPr>
          <p:cNvSpPr/>
          <p:nvPr/>
        </p:nvSpPr>
        <p:spPr>
          <a:xfrm>
            <a:off x="5862958" y="1690360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2"/>
                </a:solidFill>
              </a:rPr>
              <a:t> Modelling</a:t>
            </a:r>
          </a:p>
          <a:p>
            <a:pPr algn="ctr"/>
            <a:r>
              <a:rPr lang="en-GB" sz="2000" b="1" dirty="0">
                <a:solidFill>
                  <a:schemeClr val="tx2"/>
                </a:solidFill>
              </a:rPr>
              <a:t>&amp; Tuning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FBF9D34-CB1A-3D4B-AC30-930BE81FA796}"/>
              </a:ext>
            </a:extLst>
          </p:cNvPr>
          <p:cNvSpPr/>
          <p:nvPr/>
        </p:nvSpPr>
        <p:spPr>
          <a:xfrm>
            <a:off x="8072758" y="1673042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50" b="1" dirty="0">
                <a:solidFill>
                  <a:schemeClr val="tx2"/>
                </a:solidFill>
              </a:rPr>
              <a:t>Performance Check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14E0614F-FED8-6C48-944D-C2D135B2A8E1}"/>
              </a:ext>
            </a:extLst>
          </p:cNvPr>
          <p:cNvSpPr/>
          <p:nvPr/>
        </p:nvSpPr>
        <p:spPr>
          <a:xfrm>
            <a:off x="3195958" y="2774478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4C8ADDBC-0924-834F-8979-95930338595A}"/>
              </a:ext>
            </a:extLst>
          </p:cNvPr>
          <p:cNvSpPr/>
          <p:nvPr/>
        </p:nvSpPr>
        <p:spPr>
          <a:xfrm>
            <a:off x="5467629" y="2774478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E50FE95-02B5-5545-9104-1CCE7A34CAAA}"/>
              </a:ext>
            </a:extLst>
          </p:cNvPr>
          <p:cNvSpPr/>
          <p:nvPr/>
        </p:nvSpPr>
        <p:spPr>
          <a:xfrm>
            <a:off x="1557658" y="2857500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Understand and visualize data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FF6019-8FDD-274D-A94F-4604AAEAD043}"/>
              </a:ext>
            </a:extLst>
          </p:cNvPr>
          <p:cNvSpPr/>
          <p:nvPr/>
        </p:nvSpPr>
        <p:spPr>
          <a:xfrm>
            <a:off x="1557658" y="4508372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Impute missing data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E253D7D-5505-1E4E-8FE8-3C9138577558}"/>
              </a:ext>
            </a:extLst>
          </p:cNvPr>
          <p:cNvSpPr/>
          <p:nvPr/>
        </p:nvSpPr>
        <p:spPr>
          <a:xfrm>
            <a:off x="6053458" y="2651125"/>
            <a:ext cx="1600200" cy="19940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500" dirty="0"/>
              <a:t>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MLR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Lasso</a:t>
            </a:r>
          </a:p>
          <a:p>
            <a:r>
              <a:rPr lang="en-GB" sz="1500" dirty="0"/>
              <a:t>Tree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XGB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FFE9217-5588-3D4A-BB1C-9E1094725FF1}"/>
              </a:ext>
            </a:extLst>
          </p:cNvPr>
          <p:cNvSpPr/>
          <p:nvPr/>
        </p:nvSpPr>
        <p:spPr>
          <a:xfrm>
            <a:off x="6010451" y="4920113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Tuning models through </a:t>
            </a:r>
            <a:r>
              <a:rPr lang="en-GB" dirty="0" err="1"/>
              <a:t>gridsearch</a:t>
            </a:r>
            <a:endParaRPr lang="en-GB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17FE358-CB9E-C246-ADEB-614D0E4AA679}"/>
              </a:ext>
            </a:extLst>
          </p:cNvPr>
          <p:cNvSpPr/>
          <p:nvPr/>
        </p:nvSpPr>
        <p:spPr>
          <a:xfrm>
            <a:off x="3827675" y="2857500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Create/ drop features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842E310F-E57F-004E-9894-8373BC8015AD}"/>
              </a:ext>
            </a:extLst>
          </p:cNvPr>
          <p:cNvSpPr/>
          <p:nvPr/>
        </p:nvSpPr>
        <p:spPr>
          <a:xfrm>
            <a:off x="7722778" y="2774478"/>
            <a:ext cx="5146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BB14A2D-737A-9E48-A8A6-37E9698D1611}"/>
              </a:ext>
            </a:extLst>
          </p:cNvPr>
          <p:cNvSpPr/>
          <p:nvPr/>
        </p:nvSpPr>
        <p:spPr>
          <a:xfrm>
            <a:off x="8306536" y="2964978"/>
            <a:ext cx="1600200" cy="2438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Submit predicted data to recalibrate models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DCC1C87-BA46-3D4B-A631-80F244C57B37}"/>
              </a:ext>
            </a:extLst>
          </p:cNvPr>
          <p:cNvSpPr/>
          <p:nvPr/>
        </p:nvSpPr>
        <p:spPr>
          <a:xfrm>
            <a:off x="3843658" y="4508372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2782553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86" y="443897"/>
            <a:ext cx="3643674" cy="1760080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Predicting AMES Housing Prices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802AA-0261-3242-9A13-1E2005F2D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86" y="2203977"/>
            <a:ext cx="3643674" cy="1341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Machine Learning Kaggle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24984-A4FE-A949-8035-14A29489D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7" r="5206" b="1"/>
          <a:stretch/>
        </p:blipFill>
        <p:spPr>
          <a:xfrm>
            <a:off x="4286866" y="443897"/>
            <a:ext cx="7650448" cy="580450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73CE7D3-2087-2A4A-9AF9-F16D539746E0}"/>
              </a:ext>
            </a:extLst>
          </p:cNvPr>
          <p:cNvSpPr txBox="1">
            <a:spLocks/>
          </p:cNvSpPr>
          <p:nvPr/>
        </p:nvSpPr>
        <p:spPr>
          <a:xfrm>
            <a:off x="254686" y="3545096"/>
            <a:ext cx="3643674" cy="1760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/>
              <a:t>Christina</a:t>
            </a:r>
          </a:p>
          <a:p>
            <a:pPr marL="0" indent="0" algn="ctr">
              <a:buFont typeface="Arial"/>
              <a:buNone/>
            </a:pPr>
            <a:r>
              <a:rPr lang="en-US" sz="1800" dirty="0"/>
              <a:t>Mike</a:t>
            </a:r>
          </a:p>
          <a:p>
            <a:pPr marL="0" indent="0" algn="ctr">
              <a:buFont typeface="Arial"/>
              <a:buNone/>
            </a:pPr>
            <a:r>
              <a:rPr lang="en-US" sz="1800" dirty="0"/>
              <a:t>Shehryar </a:t>
            </a:r>
          </a:p>
          <a:p>
            <a:pPr marL="0" indent="0" algn="ctr">
              <a:buFont typeface="Arial"/>
              <a:buNone/>
            </a:pPr>
            <a:r>
              <a:rPr lang="en-US" sz="1800" dirty="0"/>
              <a:t>Yan</a:t>
            </a:r>
          </a:p>
        </p:txBody>
      </p:sp>
    </p:spTree>
    <p:extLst>
      <p:ext uri="{BB962C8B-B14F-4D97-AF65-F5344CB8AC3E}">
        <p14:creationId xmlns:p14="http://schemas.microsoft.com/office/powerpoint/2010/main" val="415210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ML Work flow and tuning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grpSp>
        <p:nvGrpSpPr>
          <p:cNvPr id="7" name="组合 74">
            <a:extLst>
              <a:ext uri="{FF2B5EF4-FFF2-40B4-BE49-F238E27FC236}">
                <a16:creationId xmlns:a16="http://schemas.microsoft.com/office/drawing/2014/main" id="{94B0B3BF-1A69-E843-8969-73708CE1E4C3}"/>
              </a:ext>
            </a:extLst>
          </p:cNvPr>
          <p:cNvGrpSpPr>
            <a:grpSpLocks/>
          </p:cNvGrpSpPr>
          <p:nvPr/>
        </p:nvGrpSpPr>
        <p:grpSpPr bwMode="auto">
          <a:xfrm>
            <a:off x="407988" y="1789113"/>
            <a:ext cx="2735262" cy="4127500"/>
            <a:chOff x="0" y="0"/>
            <a:chExt cx="2735895" cy="4127500"/>
          </a:xfrm>
        </p:grpSpPr>
        <p:grpSp>
          <p:nvGrpSpPr>
            <p:cNvPr id="8" name="组合 4">
              <a:extLst>
                <a:ext uri="{FF2B5EF4-FFF2-40B4-BE49-F238E27FC236}">
                  <a16:creationId xmlns:a16="http://schemas.microsoft.com/office/drawing/2014/main" id="{BD0DD5DA-0DD8-DA4E-8DEA-67E208C197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735895" cy="4127500"/>
              <a:chOff x="0" y="0"/>
              <a:chExt cx="2735895" cy="4127500"/>
            </a:xfrm>
          </p:grpSpPr>
          <p:sp>
            <p:nvSpPr>
              <p:cNvPr id="18" name="任意多边形 17">
                <a:extLst>
                  <a:ext uri="{FF2B5EF4-FFF2-40B4-BE49-F238E27FC236}">
                    <a16:creationId xmlns:a16="http://schemas.microsoft.com/office/drawing/2014/main" id="{BD2784EB-370F-0D44-B01B-30CC2A1E5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074737"/>
                <a:ext cx="2735895" cy="3052763"/>
              </a:xfrm>
              <a:custGeom>
                <a:avLst/>
                <a:gdLst>
                  <a:gd name="T0" fmla="*/ 0 w 2735895"/>
                  <a:gd name="T1" fmla="*/ 0 h 3052049"/>
                  <a:gd name="T2" fmla="*/ 2735895 w 2735895"/>
                  <a:gd name="T3" fmla="*/ 0 h 3052049"/>
                  <a:gd name="T4" fmla="*/ 2735895 w 2735895"/>
                  <a:gd name="T5" fmla="*/ 2898362 h 3052049"/>
                  <a:gd name="T6" fmla="*/ 2580852 w 2735895"/>
                  <a:gd name="T7" fmla="*/ 3053477 h 3052049"/>
                  <a:gd name="T8" fmla="*/ 155043 w 2735895"/>
                  <a:gd name="T9" fmla="*/ 3053477 h 3052049"/>
                  <a:gd name="T10" fmla="*/ 0 w 2735895"/>
                  <a:gd name="T11" fmla="*/ 2898362 h 3052049"/>
                  <a:gd name="T12" fmla="*/ 0 w 2735895"/>
                  <a:gd name="T13" fmla="*/ 0 h 305204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35895" h="3052049">
                    <a:moveTo>
                      <a:pt x="0" y="0"/>
                    </a:moveTo>
                    <a:lnTo>
                      <a:pt x="2735895" y="0"/>
                    </a:lnTo>
                    <a:lnTo>
                      <a:pt x="2735895" y="2897006"/>
                    </a:lnTo>
                    <a:cubicBezTo>
                      <a:pt x="2735895" y="2982634"/>
                      <a:pt x="2666480" y="3052049"/>
                      <a:pt x="2580852" y="3052049"/>
                    </a:cubicBezTo>
                    <a:lnTo>
                      <a:pt x="155043" y="3052049"/>
                    </a:lnTo>
                    <a:cubicBezTo>
                      <a:pt x="69415" y="3052049"/>
                      <a:pt x="0" y="2982634"/>
                      <a:pt x="0" y="28970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 dirty="0"/>
              </a:p>
            </p:txBody>
          </p:sp>
          <p:sp>
            <p:nvSpPr>
              <p:cNvPr id="19" name="任意多边形 16">
                <a:extLst>
                  <a:ext uri="{FF2B5EF4-FFF2-40B4-BE49-F238E27FC236}">
                    <a16:creationId xmlns:a16="http://schemas.microsoft.com/office/drawing/2014/main" id="{AA4EA5AF-F0AB-5744-A08A-62B6A5738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735895" cy="1074737"/>
              </a:xfrm>
              <a:custGeom>
                <a:avLst/>
                <a:gdLst>
                  <a:gd name="T0" fmla="*/ 155043 w 2735895"/>
                  <a:gd name="T1" fmla="*/ 0 h 1075451"/>
                  <a:gd name="T2" fmla="*/ 2580852 w 2735895"/>
                  <a:gd name="T3" fmla="*/ 0 h 1075451"/>
                  <a:gd name="T4" fmla="*/ 2735895 w 2735895"/>
                  <a:gd name="T5" fmla="*/ 154837 h 1075451"/>
                  <a:gd name="T6" fmla="*/ 2735895 w 2735895"/>
                  <a:gd name="T7" fmla="*/ 1074023 h 1075451"/>
                  <a:gd name="T8" fmla="*/ 0 w 2735895"/>
                  <a:gd name="T9" fmla="*/ 1074023 h 1075451"/>
                  <a:gd name="T10" fmla="*/ 0 w 2735895"/>
                  <a:gd name="T11" fmla="*/ 154837 h 1075451"/>
                  <a:gd name="T12" fmla="*/ 155043 w 2735895"/>
                  <a:gd name="T13" fmla="*/ 0 h 10754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35895" h="1075451">
                    <a:moveTo>
                      <a:pt x="155043" y="0"/>
                    </a:moveTo>
                    <a:lnTo>
                      <a:pt x="2580852" y="0"/>
                    </a:lnTo>
                    <a:cubicBezTo>
                      <a:pt x="2666480" y="0"/>
                      <a:pt x="2735895" y="69415"/>
                      <a:pt x="2735895" y="155043"/>
                    </a:cubicBezTo>
                    <a:lnTo>
                      <a:pt x="2735895" y="1075451"/>
                    </a:lnTo>
                    <a:lnTo>
                      <a:pt x="0" y="1075451"/>
                    </a:lnTo>
                    <a:lnTo>
                      <a:pt x="0" y="155043"/>
                    </a:lnTo>
                    <a:cubicBezTo>
                      <a:pt x="0" y="69415"/>
                      <a:pt x="69415" y="0"/>
                      <a:pt x="155043" y="0"/>
                    </a:cubicBezTo>
                    <a:close/>
                  </a:path>
                </a:pathLst>
              </a:custGeom>
              <a:solidFill>
                <a:schemeClr val="bg1">
                  <a:alpha val="89803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  <p:grpSp>
          <p:nvGrpSpPr>
            <p:cNvPr id="9" name="组合 70">
              <a:extLst>
                <a:ext uri="{FF2B5EF4-FFF2-40B4-BE49-F238E27FC236}">
                  <a16:creationId xmlns:a16="http://schemas.microsoft.com/office/drawing/2014/main" id="{309F679A-F018-E342-805F-0B91D7DBE5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" y="199233"/>
              <a:ext cx="2735893" cy="3741335"/>
              <a:chOff x="1" y="92831"/>
              <a:chExt cx="2735893" cy="3741335"/>
            </a:xfrm>
          </p:grpSpPr>
          <p:sp>
            <p:nvSpPr>
              <p:cNvPr id="16" name="文本框 34">
                <a:extLst>
                  <a:ext uri="{FF2B5EF4-FFF2-40B4-BE49-F238E27FC236}">
                    <a16:creationId xmlns:a16="http://schemas.microsoft.com/office/drawing/2014/main" id="{6635A174-2F48-A64E-8512-2038A0BB8F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7840" y="92831"/>
                <a:ext cx="96021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5400" b="1" dirty="0">
                    <a:solidFill>
                      <a:schemeClr val="accent5"/>
                    </a:solidFill>
                    <a:latin typeface="华文细黑" panose="020B0503020204020204" pitchFamily="34" charset="-122"/>
                    <a:ea typeface="华文细黑" panose="020B0503020204020204" pitchFamily="34" charset="-122"/>
                  </a:rPr>
                  <a:t>01</a:t>
                </a:r>
                <a:endParaRPr lang="zh-CN" altLang="en-US" sz="5400" b="1" dirty="0">
                  <a:solidFill>
                    <a:schemeClr val="accent5"/>
                  </a:solidFill>
                  <a:latin typeface="华文细黑" panose="020B0503020204020204" pitchFamily="34" charset="-122"/>
                  <a:ea typeface="华文细黑" panose="020B0503020204020204" pitchFamily="34" charset="-122"/>
                </a:endParaRPr>
              </a:p>
            </p:txBody>
          </p:sp>
          <p:sp>
            <p:nvSpPr>
              <p:cNvPr id="12" name="矩形 42">
                <a:extLst>
                  <a:ext uri="{FF2B5EF4-FFF2-40B4-BE49-F238E27FC236}">
                    <a16:creationId xmlns:a16="http://schemas.microsoft.com/office/drawing/2014/main" id="{356F3FA8-AAEE-E546-8A06-230462CD9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1660832"/>
                <a:ext cx="2735893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dirty="0">
                    <a:solidFill>
                      <a:schemeClr val="accent5"/>
                    </a:solidFill>
                    <a:latin typeface="Arial" panose="020B0604020202020204" pitchFamily="34" charset="0"/>
                  </a:rPr>
                  <a:t>Ridge Predict test score’s RMSE RANGE FROM  0.12-0.13</a:t>
                </a:r>
                <a:endParaRPr lang="zh-CN" altLang="en-US" sz="1600" dirty="0">
                  <a:solidFill>
                    <a:schemeClr val="accent5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13" name="组合 65">
                <a:extLst>
                  <a:ext uri="{FF2B5EF4-FFF2-40B4-BE49-F238E27FC236}">
                    <a16:creationId xmlns:a16="http://schemas.microsoft.com/office/drawing/2014/main" id="{B9177F94-0867-2749-9432-3B5553C0C4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56466" y="3011206"/>
                <a:ext cx="822960" cy="822960"/>
                <a:chOff x="0" y="0"/>
                <a:chExt cx="822960" cy="822960"/>
              </a:xfrm>
            </p:grpSpPr>
            <p:sp>
              <p:nvSpPr>
                <p:cNvPr id="14" name="Freeform 10">
                  <a:extLst>
                    <a:ext uri="{FF2B5EF4-FFF2-40B4-BE49-F238E27FC236}">
                      <a16:creationId xmlns:a16="http://schemas.microsoft.com/office/drawing/2014/main" id="{6180173C-5AC5-4D45-A4D5-F099F86F0E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8867" y="136387"/>
                  <a:ext cx="574680" cy="483505"/>
                </a:xfrm>
                <a:custGeom>
                  <a:avLst/>
                  <a:gdLst>
                    <a:gd name="T0" fmla="*/ 313932210 w 1051"/>
                    <a:gd name="T1" fmla="*/ 159449994 h 884"/>
                    <a:gd name="T2" fmla="*/ 313334564 w 1051"/>
                    <a:gd name="T3" fmla="*/ 155561170 h 884"/>
                    <a:gd name="T4" fmla="*/ 312736372 w 1051"/>
                    <a:gd name="T5" fmla="*/ 151073434 h 884"/>
                    <a:gd name="T6" fmla="*/ 311540535 w 1051"/>
                    <a:gd name="T7" fmla="*/ 146287063 h 884"/>
                    <a:gd name="T8" fmla="*/ 310942343 w 1051"/>
                    <a:gd name="T9" fmla="*/ 143295786 h 884"/>
                    <a:gd name="T10" fmla="*/ 309148860 w 1051"/>
                    <a:gd name="T11" fmla="*/ 137611868 h 884"/>
                    <a:gd name="T12" fmla="*/ 309148860 w 1051"/>
                    <a:gd name="T13" fmla="*/ 137312685 h 884"/>
                    <a:gd name="T14" fmla="*/ 267290722 w 1051"/>
                    <a:gd name="T15" fmla="*/ 85857689 h 884"/>
                    <a:gd name="T16" fmla="*/ 265795788 w 1051"/>
                    <a:gd name="T17" fmla="*/ 84960142 h 884"/>
                    <a:gd name="T18" fmla="*/ 261012438 w 1051"/>
                    <a:gd name="T19" fmla="*/ 82268048 h 884"/>
                    <a:gd name="T20" fmla="*/ 258022571 w 1051"/>
                    <a:gd name="T21" fmla="*/ 81071318 h 884"/>
                    <a:gd name="T22" fmla="*/ 253537771 w 1051"/>
                    <a:gd name="T23" fmla="*/ 78977041 h 884"/>
                    <a:gd name="T24" fmla="*/ 250248808 w 1051"/>
                    <a:gd name="T25" fmla="*/ 77780312 h 884"/>
                    <a:gd name="T26" fmla="*/ 245464911 w 1051"/>
                    <a:gd name="T27" fmla="*/ 76284947 h 884"/>
                    <a:gd name="T28" fmla="*/ 244867266 w 1051"/>
                    <a:gd name="T29" fmla="*/ 75985764 h 884"/>
                    <a:gd name="T30" fmla="*/ 152780127 w 1051"/>
                    <a:gd name="T31" fmla="*/ 0 h 884"/>
                    <a:gd name="T32" fmla="*/ 58600956 w 1051"/>
                    <a:gd name="T33" fmla="*/ 94234249 h 884"/>
                    <a:gd name="T34" fmla="*/ 58899505 w 1051"/>
                    <a:gd name="T35" fmla="*/ 98721438 h 884"/>
                    <a:gd name="T36" fmla="*/ 0 w 1051"/>
                    <a:gd name="T37" fmla="*/ 179493574 h 884"/>
                    <a:gd name="T38" fmla="*/ 84612471 w 1051"/>
                    <a:gd name="T39" fmla="*/ 264453716 h 884"/>
                    <a:gd name="T40" fmla="*/ 218257559 w 1051"/>
                    <a:gd name="T41" fmla="*/ 264453716 h 884"/>
                    <a:gd name="T42" fmla="*/ 314231306 w 1051"/>
                    <a:gd name="T43" fmla="*/ 168125737 h 884"/>
                    <a:gd name="T44" fmla="*/ 313932210 w 1051"/>
                    <a:gd name="T45" fmla="*/ 159449994 h 884"/>
                    <a:gd name="T46" fmla="*/ 218257559 w 1051"/>
                    <a:gd name="T47" fmla="*/ 246803596 h 884"/>
                    <a:gd name="T48" fmla="*/ 84612471 w 1051"/>
                    <a:gd name="T49" fmla="*/ 246803596 h 884"/>
                    <a:gd name="T50" fmla="*/ 17640106 w 1051"/>
                    <a:gd name="T51" fmla="*/ 179493574 h 884"/>
                    <a:gd name="T52" fmla="*/ 61291727 w 1051"/>
                    <a:gd name="T53" fmla="*/ 116371559 h 884"/>
                    <a:gd name="T54" fmla="*/ 79230382 w 1051"/>
                    <a:gd name="T55" fmla="*/ 153167711 h 884"/>
                    <a:gd name="T56" fmla="*/ 86107405 w 1051"/>
                    <a:gd name="T57" fmla="*/ 156458718 h 884"/>
                    <a:gd name="T58" fmla="*/ 91788043 w 1051"/>
                    <a:gd name="T59" fmla="*/ 154364441 h 884"/>
                    <a:gd name="T60" fmla="*/ 92983880 w 1051"/>
                    <a:gd name="T61" fmla="*/ 142099057 h 884"/>
                    <a:gd name="T62" fmla="*/ 76838708 w 1051"/>
                    <a:gd name="T63" fmla="*/ 104106174 h 884"/>
                    <a:gd name="T64" fmla="*/ 76838708 w 1051"/>
                    <a:gd name="T65" fmla="*/ 104106174 h 884"/>
                    <a:gd name="T66" fmla="*/ 76240515 w 1051"/>
                    <a:gd name="T67" fmla="*/ 99020621 h 884"/>
                    <a:gd name="T68" fmla="*/ 76240515 w 1051"/>
                    <a:gd name="T69" fmla="*/ 94234249 h 884"/>
                    <a:gd name="T70" fmla="*/ 152780127 w 1051"/>
                    <a:gd name="T71" fmla="*/ 17650120 h 884"/>
                    <a:gd name="T72" fmla="*/ 226031322 w 1051"/>
                    <a:gd name="T73" fmla="*/ 72694758 h 884"/>
                    <a:gd name="T74" fmla="*/ 218257559 w 1051"/>
                    <a:gd name="T75" fmla="*/ 72096393 h 884"/>
                    <a:gd name="T76" fmla="*/ 159058957 w 1051"/>
                    <a:gd name="T77" fmla="*/ 92738337 h 884"/>
                    <a:gd name="T78" fmla="*/ 157564024 w 1051"/>
                    <a:gd name="T79" fmla="*/ 105003722 h 884"/>
                    <a:gd name="T80" fmla="*/ 169822588 w 1051"/>
                    <a:gd name="T81" fmla="*/ 106499634 h 884"/>
                    <a:gd name="T82" fmla="*/ 218257559 w 1051"/>
                    <a:gd name="T83" fmla="*/ 89746513 h 884"/>
                    <a:gd name="T84" fmla="*/ 236794406 w 1051"/>
                    <a:gd name="T85" fmla="*/ 91840790 h 884"/>
                    <a:gd name="T86" fmla="*/ 252939579 w 1051"/>
                    <a:gd name="T87" fmla="*/ 97823891 h 884"/>
                    <a:gd name="T88" fmla="*/ 254434512 w 1051"/>
                    <a:gd name="T89" fmla="*/ 98721438 h 884"/>
                    <a:gd name="T90" fmla="*/ 258919313 w 1051"/>
                    <a:gd name="T91" fmla="*/ 101114897 h 884"/>
                    <a:gd name="T92" fmla="*/ 260414246 w 1051"/>
                    <a:gd name="T93" fmla="*/ 102011898 h 884"/>
                    <a:gd name="T94" fmla="*/ 264899047 w 1051"/>
                    <a:gd name="T95" fmla="*/ 105302904 h 884"/>
                    <a:gd name="T96" fmla="*/ 265497239 w 1051"/>
                    <a:gd name="T97" fmla="*/ 105602086 h 884"/>
                    <a:gd name="T98" fmla="*/ 292106399 w 1051"/>
                    <a:gd name="T99" fmla="*/ 141500692 h 884"/>
                    <a:gd name="T100" fmla="*/ 292405495 w 1051"/>
                    <a:gd name="T101" fmla="*/ 142398239 h 884"/>
                    <a:gd name="T102" fmla="*/ 293900429 w 1051"/>
                    <a:gd name="T103" fmla="*/ 147483793 h 884"/>
                    <a:gd name="T104" fmla="*/ 294498621 w 1051"/>
                    <a:gd name="T105" fmla="*/ 149578069 h 884"/>
                    <a:gd name="T106" fmla="*/ 295395362 w 1051"/>
                    <a:gd name="T107" fmla="*/ 154065258 h 884"/>
                    <a:gd name="T108" fmla="*/ 295993554 w 1051"/>
                    <a:gd name="T109" fmla="*/ 157654900 h 884"/>
                    <a:gd name="T110" fmla="*/ 296292104 w 1051"/>
                    <a:gd name="T111" fmla="*/ 160945906 h 884"/>
                    <a:gd name="T112" fmla="*/ 296890296 w 1051"/>
                    <a:gd name="T113" fmla="*/ 168125737 h 884"/>
                    <a:gd name="T114" fmla="*/ 218257559 w 1051"/>
                    <a:gd name="T115" fmla="*/ 246803596 h 884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1051" h="884">
                      <a:moveTo>
                        <a:pt x="1050" y="533"/>
                      </a:moveTo>
                      <a:cubicBezTo>
                        <a:pt x="1049" y="529"/>
                        <a:pt x="1049" y="525"/>
                        <a:pt x="1048" y="520"/>
                      </a:cubicBezTo>
                      <a:cubicBezTo>
                        <a:pt x="1048" y="515"/>
                        <a:pt x="1047" y="510"/>
                        <a:pt x="1046" y="505"/>
                      </a:cubicBezTo>
                      <a:cubicBezTo>
                        <a:pt x="1045" y="500"/>
                        <a:pt x="1044" y="494"/>
                        <a:pt x="1042" y="489"/>
                      </a:cubicBezTo>
                      <a:cubicBezTo>
                        <a:pt x="1042" y="485"/>
                        <a:pt x="1041" y="482"/>
                        <a:pt x="1040" y="479"/>
                      </a:cubicBezTo>
                      <a:cubicBezTo>
                        <a:pt x="1038" y="473"/>
                        <a:pt x="1036" y="466"/>
                        <a:pt x="1034" y="460"/>
                      </a:cubicBezTo>
                      <a:cubicBezTo>
                        <a:pt x="1034" y="459"/>
                        <a:pt x="1034" y="459"/>
                        <a:pt x="1034" y="459"/>
                      </a:cubicBezTo>
                      <a:cubicBezTo>
                        <a:pt x="1009" y="386"/>
                        <a:pt x="959" y="326"/>
                        <a:pt x="894" y="287"/>
                      </a:cubicBezTo>
                      <a:cubicBezTo>
                        <a:pt x="893" y="286"/>
                        <a:pt x="891" y="285"/>
                        <a:pt x="889" y="284"/>
                      </a:cubicBezTo>
                      <a:cubicBezTo>
                        <a:pt x="884" y="281"/>
                        <a:pt x="878" y="278"/>
                        <a:pt x="873" y="275"/>
                      </a:cubicBezTo>
                      <a:cubicBezTo>
                        <a:pt x="870" y="274"/>
                        <a:pt x="867" y="272"/>
                        <a:pt x="863" y="271"/>
                      </a:cubicBezTo>
                      <a:cubicBezTo>
                        <a:pt x="858" y="268"/>
                        <a:pt x="853" y="266"/>
                        <a:pt x="848" y="264"/>
                      </a:cubicBezTo>
                      <a:cubicBezTo>
                        <a:pt x="844" y="262"/>
                        <a:pt x="840" y="261"/>
                        <a:pt x="837" y="260"/>
                      </a:cubicBezTo>
                      <a:cubicBezTo>
                        <a:pt x="831" y="258"/>
                        <a:pt x="826" y="256"/>
                        <a:pt x="821" y="255"/>
                      </a:cubicBezTo>
                      <a:cubicBezTo>
                        <a:pt x="820" y="254"/>
                        <a:pt x="819" y="254"/>
                        <a:pt x="819" y="254"/>
                      </a:cubicBezTo>
                      <a:cubicBezTo>
                        <a:pt x="790" y="108"/>
                        <a:pt x="661" y="0"/>
                        <a:pt x="511" y="0"/>
                      </a:cubicBezTo>
                      <a:cubicBezTo>
                        <a:pt x="337" y="0"/>
                        <a:pt x="196" y="141"/>
                        <a:pt x="196" y="315"/>
                      </a:cubicBezTo>
                      <a:cubicBezTo>
                        <a:pt x="196" y="320"/>
                        <a:pt x="196" y="325"/>
                        <a:pt x="197" y="330"/>
                      </a:cubicBezTo>
                      <a:cubicBezTo>
                        <a:pt x="81" y="367"/>
                        <a:pt x="0" y="477"/>
                        <a:pt x="0" y="600"/>
                      </a:cubicBezTo>
                      <a:cubicBezTo>
                        <a:pt x="0" y="756"/>
                        <a:pt x="127" y="884"/>
                        <a:pt x="283" y="884"/>
                      </a:cubicBezTo>
                      <a:cubicBezTo>
                        <a:pt x="730" y="884"/>
                        <a:pt x="730" y="884"/>
                        <a:pt x="730" y="884"/>
                      </a:cubicBezTo>
                      <a:cubicBezTo>
                        <a:pt x="907" y="884"/>
                        <a:pt x="1051" y="739"/>
                        <a:pt x="1051" y="562"/>
                      </a:cubicBezTo>
                      <a:cubicBezTo>
                        <a:pt x="1051" y="552"/>
                        <a:pt x="1051" y="543"/>
                        <a:pt x="1050" y="533"/>
                      </a:cubicBezTo>
                      <a:close/>
                      <a:moveTo>
                        <a:pt x="730" y="825"/>
                      </a:moveTo>
                      <a:cubicBezTo>
                        <a:pt x="283" y="825"/>
                        <a:pt x="283" y="825"/>
                        <a:pt x="283" y="825"/>
                      </a:cubicBezTo>
                      <a:cubicBezTo>
                        <a:pt x="159" y="825"/>
                        <a:pt x="59" y="724"/>
                        <a:pt x="59" y="600"/>
                      </a:cubicBezTo>
                      <a:cubicBezTo>
                        <a:pt x="59" y="506"/>
                        <a:pt x="119" y="421"/>
                        <a:pt x="205" y="389"/>
                      </a:cubicBezTo>
                      <a:cubicBezTo>
                        <a:pt x="216" y="434"/>
                        <a:pt x="236" y="476"/>
                        <a:pt x="265" y="512"/>
                      </a:cubicBezTo>
                      <a:cubicBezTo>
                        <a:pt x="271" y="519"/>
                        <a:pt x="280" y="523"/>
                        <a:pt x="288" y="523"/>
                      </a:cubicBezTo>
                      <a:cubicBezTo>
                        <a:pt x="295" y="523"/>
                        <a:pt x="301" y="520"/>
                        <a:pt x="307" y="516"/>
                      </a:cubicBezTo>
                      <a:cubicBezTo>
                        <a:pt x="319" y="506"/>
                        <a:pt x="321" y="487"/>
                        <a:pt x="311" y="475"/>
                      </a:cubicBezTo>
                      <a:cubicBezTo>
                        <a:pt x="281" y="438"/>
                        <a:pt x="263" y="395"/>
                        <a:pt x="257" y="348"/>
                      </a:cubicBezTo>
                      <a:cubicBezTo>
                        <a:pt x="257" y="348"/>
                        <a:pt x="257" y="348"/>
                        <a:pt x="257" y="348"/>
                      </a:cubicBezTo>
                      <a:cubicBezTo>
                        <a:pt x="256" y="342"/>
                        <a:pt x="256" y="336"/>
                        <a:pt x="255" y="331"/>
                      </a:cubicBezTo>
                      <a:cubicBezTo>
                        <a:pt x="255" y="326"/>
                        <a:pt x="255" y="320"/>
                        <a:pt x="255" y="315"/>
                      </a:cubicBezTo>
                      <a:cubicBezTo>
                        <a:pt x="255" y="174"/>
                        <a:pt x="369" y="59"/>
                        <a:pt x="511" y="59"/>
                      </a:cubicBezTo>
                      <a:cubicBezTo>
                        <a:pt x="625" y="59"/>
                        <a:pt x="724" y="136"/>
                        <a:pt x="756" y="243"/>
                      </a:cubicBezTo>
                      <a:cubicBezTo>
                        <a:pt x="747" y="242"/>
                        <a:pt x="739" y="241"/>
                        <a:pt x="730" y="241"/>
                      </a:cubicBezTo>
                      <a:cubicBezTo>
                        <a:pt x="657" y="241"/>
                        <a:pt x="589" y="265"/>
                        <a:pt x="532" y="310"/>
                      </a:cubicBezTo>
                      <a:cubicBezTo>
                        <a:pt x="519" y="320"/>
                        <a:pt x="517" y="338"/>
                        <a:pt x="527" y="351"/>
                      </a:cubicBezTo>
                      <a:cubicBezTo>
                        <a:pt x="537" y="364"/>
                        <a:pt x="555" y="366"/>
                        <a:pt x="568" y="356"/>
                      </a:cubicBezTo>
                      <a:cubicBezTo>
                        <a:pt x="615" y="319"/>
                        <a:pt x="671" y="300"/>
                        <a:pt x="730" y="300"/>
                      </a:cubicBezTo>
                      <a:cubicBezTo>
                        <a:pt x="751" y="300"/>
                        <a:pt x="772" y="303"/>
                        <a:pt x="792" y="307"/>
                      </a:cubicBezTo>
                      <a:cubicBezTo>
                        <a:pt x="811" y="312"/>
                        <a:pt x="829" y="319"/>
                        <a:pt x="846" y="327"/>
                      </a:cubicBezTo>
                      <a:cubicBezTo>
                        <a:pt x="848" y="328"/>
                        <a:pt x="849" y="329"/>
                        <a:pt x="851" y="330"/>
                      </a:cubicBezTo>
                      <a:cubicBezTo>
                        <a:pt x="856" y="332"/>
                        <a:pt x="861" y="335"/>
                        <a:pt x="866" y="338"/>
                      </a:cubicBezTo>
                      <a:cubicBezTo>
                        <a:pt x="868" y="339"/>
                        <a:pt x="869" y="340"/>
                        <a:pt x="871" y="341"/>
                      </a:cubicBezTo>
                      <a:cubicBezTo>
                        <a:pt x="876" y="344"/>
                        <a:pt x="881" y="348"/>
                        <a:pt x="886" y="352"/>
                      </a:cubicBezTo>
                      <a:cubicBezTo>
                        <a:pt x="887" y="352"/>
                        <a:pt x="888" y="353"/>
                        <a:pt x="888" y="353"/>
                      </a:cubicBezTo>
                      <a:cubicBezTo>
                        <a:pt x="928" y="384"/>
                        <a:pt x="959" y="425"/>
                        <a:pt x="977" y="473"/>
                      </a:cubicBezTo>
                      <a:cubicBezTo>
                        <a:pt x="977" y="474"/>
                        <a:pt x="977" y="475"/>
                        <a:pt x="978" y="476"/>
                      </a:cubicBezTo>
                      <a:cubicBezTo>
                        <a:pt x="980" y="481"/>
                        <a:pt x="981" y="487"/>
                        <a:pt x="983" y="493"/>
                      </a:cubicBezTo>
                      <a:cubicBezTo>
                        <a:pt x="984" y="495"/>
                        <a:pt x="984" y="498"/>
                        <a:pt x="985" y="500"/>
                      </a:cubicBezTo>
                      <a:cubicBezTo>
                        <a:pt x="986" y="505"/>
                        <a:pt x="987" y="510"/>
                        <a:pt x="988" y="515"/>
                      </a:cubicBezTo>
                      <a:cubicBezTo>
                        <a:pt x="989" y="519"/>
                        <a:pt x="989" y="523"/>
                        <a:pt x="990" y="527"/>
                      </a:cubicBezTo>
                      <a:cubicBezTo>
                        <a:pt x="990" y="530"/>
                        <a:pt x="991" y="534"/>
                        <a:pt x="991" y="538"/>
                      </a:cubicBezTo>
                      <a:cubicBezTo>
                        <a:pt x="992" y="546"/>
                        <a:pt x="993" y="554"/>
                        <a:pt x="993" y="562"/>
                      </a:cubicBezTo>
                      <a:cubicBezTo>
                        <a:pt x="993" y="707"/>
                        <a:pt x="875" y="825"/>
                        <a:pt x="730" y="825"/>
                      </a:cubicBezTo>
                      <a:close/>
                    </a:path>
                  </a:pathLst>
                </a:custGeom>
                <a:solidFill>
                  <a:srgbClr val="1E69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椭圆 61">
                  <a:extLst>
                    <a:ext uri="{FF2B5EF4-FFF2-40B4-BE49-F238E27FC236}">
                      <a16:creationId xmlns:a16="http://schemas.microsoft.com/office/drawing/2014/main" id="{03A8C150-CBFD-A142-B826-F41B628D1C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71" y="242"/>
                  <a:ext cx="824102" cy="822325"/>
                </a:xfrm>
                <a:prstGeom prst="ellipse">
                  <a:avLst/>
                </a:prstGeom>
                <a:noFill/>
                <a:ln w="15875">
                  <a:solidFill>
                    <a:srgbClr val="1E699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en-US" sz="1800">
                    <a:solidFill>
                      <a:schemeClr val="accent5"/>
                    </a:solidFill>
                  </a:endParaRPr>
                </a:p>
              </p:txBody>
            </p:sp>
          </p:grpSp>
        </p:grpSp>
      </p:grpSp>
      <p:grpSp>
        <p:nvGrpSpPr>
          <p:cNvPr id="20" name="组合 75">
            <a:extLst>
              <a:ext uri="{FF2B5EF4-FFF2-40B4-BE49-F238E27FC236}">
                <a16:creationId xmlns:a16="http://schemas.microsoft.com/office/drawing/2014/main" id="{5017D67D-1C6B-C446-BA89-4C6BF673E511}"/>
              </a:ext>
            </a:extLst>
          </p:cNvPr>
          <p:cNvGrpSpPr>
            <a:grpSpLocks/>
          </p:cNvGrpSpPr>
          <p:nvPr/>
        </p:nvGrpSpPr>
        <p:grpSpPr bwMode="auto">
          <a:xfrm>
            <a:off x="3287713" y="1789113"/>
            <a:ext cx="2736850" cy="4127500"/>
            <a:chOff x="0" y="0"/>
            <a:chExt cx="2735895" cy="4127500"/>
          </a:xfrm>
        </p:grpSpPr>
        <p:grpSp>
          <p:nvGrpSpPr>
            <p:cNvPr id="21" name="组合 18">
              <a:extLst>
                <a:ext uri="{FF2B5EF4-FFF2-40B4-BE49-F238E27FC236}">
                  <a16:creationId xmlns:a16="http://schemas.microsoft.com/office/drawing/2014/main" id="{53E39CF9-6E25-9945-B200-1B7F0FC1C1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735895" cy="4127500"/>
              <a:chOff x="0" y="0"/>
              <a:chExt cx="2735895" cy="4127500"/>
            </a:xfrm>
          </p:grpSpPr>
          <p:sp>
            <p:nvSpPr>
              <p:cNvPr id="31" name="任意多边形 19">
                <a:extLst>
                  <a:ext uri="{FF2B5EF4-FFF2-40B4-BE49-F238E27FC236}">
                    <a16:creationId xmlns:a16="http://schemas.microsoft.com/office/drawing/2014/main" id="{E2DBA023-479D-B94B-9B7C-167590E1A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074737"/>
                <a:ext cx="2735895" cy="3052763"/>
              </a:xfrm>
              <a:custGeom>
                <a:avLst/>
                <a:gdLst>
                  <a:gd name="T0" fmla="*/ 0 w 2735895"/>
                  <a:gd name="T1" fmla="*/ 0 h 3052049"/>
                  <a:gd name="T2" fmla="*/ 2735895 w 2735895"/>
                  <a:gd name="T3" fmla="*/ 0 h 3052049"/>
                  <a:gd name="T4" fmla="*/ 2735895 w 2735895"/>
                  <a:gd name="T5" fmla="*/ 2898362 h 3052049"/>
                  <a:gd name="T6" fmla="*/ 2580852 w 2735895"/>
                  <a:gd name="T7" fmla="*/ 3053477 h 3052049"/>
                  <a:gd name="T8" fmla="*/ 155043 w 2735895"/>
                  <a:gd name="T9" fmla="*/ 3053477 h 3052049"/>
                  <a:gd name="T10" fmla="*/ 0 w 2735895"/>
                  <a:gd name="T11" fmla="*/ 2898362 h 3052049"/>
                  <a:gd name="T12" fmla="*/ 0 w 2735895"/>
                  <a:gd name="T13" fmla="*/ 0 h 305204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35895" h="3052049">
                    <a:moveTo>
                      <a:pt x="0" y="0"/>
                    </a:moveTo>
                    <a:lnTo>
                      <a:pt x="2735895" y="0"/>
                    </a:lnTo>
                    <a:lnTo>
                      <a:pt x="2735895" y="2897006"/>
                    </a:lnTo>
                    <a:cubicBezTo>
                      <a:pt x="2735895" y="2982634"/>
                      <a:pt x="2666480" y="3052049"/>
                      <a:pt x="2580852" y="3052049"/>
                    </a:cubicBezTo>
                    <a:lnTo>
                      <a:pt x="155043" y="3052049"/>
                    </a:lnTo>
                    <a:cubicBezTo>
                      <a:pt x="69415" y="3052049"/>
                      <a:pt x="0" y="2982634"/>
                      <a:pt x="0" y="28970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32" name="任意多边形 20">
                <a:extLst>
                  <a:ext uri="{FF2B5EF4-FFF2-40B4-BE49-F238E27FC236}">
                    <a16:creationId xmlns:a16="http://schemas.microsoft.com/office/drawing/2014/main" id="{062EABEE-FAEA-1B45-ADB2-5E317D7CBE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735895" cy="1074737"/>
              </a:xfrm>
              <a:custGeom>
                <a:avLst/>
                <a:gdLst>
                  <a:gd name="T0" fmla="*/ 155043 w 2735895"/>
                  <a:gd name="T1" fmla="*/ 0 h 1075451"/>
                  <a:gd name="T2" fmla="*/ 2580852 w 2735895"/>
                  <a:gd name="T3" fmla="*/ 0 h 1075451"/>
                  <a:gd name="T4" fmla="*/ 2735895 w 2735895"/>
                  <a:gd name="T5" fmla="*/ 154837 h 1075451"/>
                  <a:gd name="T6" fmla="*/ 2735895 w 2735895"/>
                  <a:gd name="T7" fmla="*/ 1074023 h 1075451"/>
                  <a:gd name="T8" fmla="*/ 0 w 2735895"/>
                  <a:gd name="T9" fmla="*/ 1074023 h 1075451"/>
                  <a:gd name="T10" fmla="*/ 0 w 2735895"/>
                  <a:gd name="T11" fmla="*/ 154837 h 1075451"/>
                  <a:gd name="T12" fmla="*/ 155043 w 2735895"/>
                  <a:gd name="T13" fmla="*/ 0 h 10754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35895" h="1075451">
                    <a:moveTo>
                      <a:pt x="155043" y="0"/>
                    </a:moveTo>
                    <a:lnTo>
                      <a:pt x="2580852" y="0"/>
                    </a:lnTo>
                    <a:cubicBezTo>
                      <a:pt x="2666480" y="0"/>
                      <a:pt x="2735895" y="69415"/>
                      <a:pt x="2735895" y="155043"/>
                    </a:cubicBezTo>
                    <a:lnTo>
                      <a:pt x="2735895" y="1075451"/>
                    </a:lnTo>
                    <a:lnTo>
                      <a:pt x="0" y="1075451"/>
                    </a:lnTo>
                    <a:lnTo>
                      <a:pt x="0" y="155043"/>
                    </a:lnTo>
                    <a:cubicBezTo>
                      <a:pt x="0" y="69415"/>
                      <a:pt x="69415" y="0"/>
                      <a:pt x="155043" y="0"/>
                    </a:cubicBezTo>
                    <a:close/>
                  </a:path>
                </a:pathLst>
              </a:custGeom>
              <a:solidFill>
                <a:schemeClr val="bg1">
                  <a:alpha val="89803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  <p:grpSp>
          <p:nvGrpSpPr>
            <p:cNvPr id="22" name="组合 71">
              <a:extLst>
                <a:ext uri="{FF2B5EF4-FFF2-40B4-BE49-F238E27FC236}">
                  <a16:creationId xmlns:a16="http://schemas.microsoft.com/office/drawing/2014/main" id="{78B0AB32-8103-3E4A-896E-D36D92475F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0491" y="199233"/>
              <a:ext cx="968935" cy="3741335"/>
              <a:chOff x="810490" y="92831"/>
              <a:chExt cx="968935" cy="3741335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542253D-FE95-C74A-BEDD-CBA7006515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0490" y="92831"/>
                <a:ext cx="96021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5400" b="1" dirty="0">
                    <a:solidFill>
                      <a:schemeClr val="accent5"/>
                    </a:solidFill>
                    <a:latin typeface="华文细黑" panose="020B0503020204020204" pitchFamily="34" charset="-122"/>
                    <a:ea typeface="华文细黑" panose="020B0503020204020204" pitchFamily="34" charset="-122"/>
                  </a:rPr>
                  <a:t>02</a:t>
                </a:r>
                <a:endParaRPr lang="zh-CN" altLang="en-US" sz="5400" b="1" dirty="0">
                  <a:solidFill>
                    <a:schemeClr val="accent5"/>
                  </a:solidFill>
                  <a:latin typeface="华文细黑" panose="020B0503020204020204" pitchFamily="34" charset="-122"/>
                  <a:ea typeface="华文细黑" panose="020B0503020204020204" pitchFamily="34" charset="-122"/>
                </a:endParaRPr>
              </a:p>
            </p:txBody>
          </p:sp>
          <p:grpSp>
            <p:nvGrpSpPr>
              <p:cNvPr id="26" name="组合 66">
                <a:extLst>
                  <a:ext uri="{FF2B5EF4-FFF2-40B4-BE49-F238E27FC236}">
                    <a16:creationId xmlns:a16="http://schemas.microsoft.com/office/drawing/2014/main" id="{57C9F511-F704-0348-B6E2-5F0C9E97ED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56465" y="3011206"/>
                <a:ext cx="822960" cy="822960"/>
                <a:chOff x="0" y="0"/>
                <a:chExt cx="822960" cy="822960"/>
              </a:xfrm>
            </p:grpSpPr>
            <p:pic>
              <p:nvPicPr>
                <p:cNvPr id="27" name="组合 51">
                  <a:extLst>
                    <a:ext uri="{FF2B5EF4-FFF2-40B4-BE49-F238E27FC236}">
                      <a16:creationId xmlns:a16="http://schemas.microsoft.com/office/drawing/2014/main" id="{D8F47DF6-B43C-BB49-B8CE-9845B0373C66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0181" y="91999"/>
                  <a:ext cx="591106" cy="5730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" name="椭圆 62">
                  <a:extLst>
                    <a:ext uri="{FF2B5EF4-FFF2-40B4-BE49-F238E27FC236}">
                      <a16:creationId xmlns:a16="http://schemas.microsoft.com/office/drawing/2014/main" id="{C3E1986B-A3EF-B548-8A56-BE2E4E1585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2" y="242"/>
                  <a:ext cx="822038" cy="822325"/>
                </a:xfrm>
                <a:prstGeom prst="ellipse">
                  <a:avLst/>
                </a:prstGeom>
                <a:noFill/>
                <a:ln w="15875">
                  <a:solidFill>
                    <a:srgbClr val="1E699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en-US" sz="180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33" name="组合 76">
            <a:extLst>
              <a:ext uri="{FF2B5EF4-FFF2-40B4-BE49-F238E27FC236}">
                <a16:creationId xmlns:a16="http://schemas.microsoft.com/office/drawing/2014/main" id="{BBE66655-6BDA-AB46-9667-41BF3474CC5D}"/>
              </a:ext>
            </a:extLst>
          </p:cNvPr>
          <p:cNvGrpSpPr>
            <a:grpSpLocks/>
          </p:cNvGrpSpPr>
          <p:nvPr/>
        </p:nvGrpSpPr>
        <p:grpSpPr bwMode="auto">
          <a:xfrm>
            <a:off x="6167438" y="1789113"/>
            <a:ext cx="2736850" cy="4127500"/>
            <a:chOff x="0" y="0"/>
            <a:chExt cx="2735896" cy="4127500"/>
          </a:xfrm>
        </p:grpSpPr>
        <p:grpSp>
          <p:nvGrpSpPr>
            <p:cNvPr id="34" name="组合 21">
              <a:extLst>
                <a:ext uri="{FF2B5EF4-FFF2-40B4-BE49-F238E27FC236}">
                  <a16:creationId xmlns:a16="http://schemas.microsoft.com/office/drawing/2014/main" id="{182A5291-4205-7549-AD8F-F35336DEE6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735896" cy="4127500"/>
              <a:chOff x="-1" y="0"/>
              <a:chExt cx="2735896" cy="4127500"/>
            </a:xfrm>
          </p:grpSpPr>
          <p:sp>
            <p:nvSpPr>
              <p:cNvPr id="44" name="任意多边形 22">
                <a:extLst>
                  <a:ext uri="{FF2B5EF4-FFF2-40B4-BE49-F238E27FC236}">
                    <a16:creationId xmlns:a16="http://schemas.microsoft.com/office/drawing/2014/main" id="{89E6BDE8-81F8-A14B-9340-E1FCADD80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1074737"/>
                <a:ext cx="2735896" cy="3052763"/>
              </a:xfrm>
              <a:custGeom>
                <a:avLst/>
                <a:gdLst>
                  <a:gd name="T0" fmla="*/ 0 w 2735895"/>
                  <a:gd name="T1" fmla="*/ 0 h 3052049"/>
                  <a:gd name="T2" fmla="*/ 2735897 w 2735895"/>
                  <a:gd name="T3" fmla="*/ 0 h 3052049"/>
                  <a:gd name="T4" fmla="*/ 2735897 w 2735895"/>
                  <a:gd name="T5" fmla="*/ 2898362 h 3052049"/>
                  <a:gd name="T6" fmla="*/ 2580854 w 2735895"/>
                  <a:gd name="T7" fmla="*/ 3053477 h 3052049"/>
                  <a:gd name="T8" fmla="*/ 155043 w 2735895"/>
                  <a:gd name="T9" fmla="*/ 3053477 h 3052049"/>
                  <a:gd name="T10" fmla="*/ 0 w 2735895"/>
                  <a:gd name="T11" fmla="*/ 2898362 h 3052049"/>
                  <a:gd name="T12" fmla="*/ 0 w 2735895"/>
                  <a:gd name="T13" fmla="*/ 0 h 305204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35895" h="3052049">
                    <a:moveTo>
                      <a:pt x="0" y="0"/>
                    </a:moveTo>
                    <a:lnTo>
                      <a:pt x="2735895" y="0"/>
                    </a:lnTo>
                    <a:lnTo>
                      <a:pt x="2735895" y="2897006"/>
                    </a:lnTo>
                    <a:cubicBezTo>
                      <a:pt x="2735895" y="2982634"/>
                      <a:pt x="2666480" y="3052049"/>
                      <a:pt x="2580852" y="3052049"/>
                    </a:cubicBezTo>
                    <a:lnTo>
                      <a:pt x="155043" y="3052049"/>
                    </a:lnTo>
                    <a:cubicBezTo>
                      <a:pt x="69415" y="3052049"/>
                      <a:pt x="0" y="2982634"/>
                      <a:pt x="0" y="28970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 dirty="0"/>
              </a:p>
            </p:txBody>
          </p:sp>
          <p:sp>
            <p:nvSpPr>
              <p:cNvPr id="45" name="任意多边形 23">
                <a:extLst>
                  <a:ext uri="{FF2B5EF4-FFF2-40B4-BE49-F238E27FC236}">
                    <a16:creationId xmlns:a16="http://schemas.microsoft.com/office/drawing/2014/main" id="{20DFB71B-96E5-414A-BE12-6F116F00A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0"/>
                <a:ext cx="2735896" cy="1074737"/>
              </a:xfrm>
              <a:custGeom>
                <a:avLst/>
                <a:gdLst>
                  <a:gd name="T0" fmla="*/ 155043 w 2735895"/>
                  <a:gd name="T1" fmla="*/ 0 h 1075451"/>
                  <a:gd name="T2" fmla="*/ 2580854 w 2735895"/>
                  <a:gd name="T3" fmla="*/ 0 h 1075451"/>
                  <a:gd name="T4" fmla="*/ 2735897 w 2735895"/>
                  <a:gd name="T5" fmla="*/ 154837 h 1075451"/>
                  <a:gd name="T6" fmla="*/ 2735897 w 2735895"/>
                  <a:gd name="T7" fmla="*/ 1074023 h 1075451"/>
                  <a:gd name="T8" fmla="*/ 0 w 2735895"/>
                  <a:gd name="T9" fmla="*/ 1074023 h 1075451"/>
                  <a:gd name="T10" fmla="*/ 0 w 2735895"/>
                  <a:gd name="T11" fmla="*/ 154837 h 1075451"/>
                  <a:gd name="T12" fmla="*/ 155043 w 2735895"/>
                  <a:gd name="T13" fmla="*/ 0 h 10754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35895" h="1075451">
                    <a:moveTo>
                      <a:pt x="155043" y="0"/>
                    </a:moveTo>
                    <a:lnTo>
                      <a:pt x="2580852" y="0"/>
                    </a:lnTo>
                    <a:cubicBezTo>
                      <a:pt x="2666480" y="0"/>
                      <a:pt x="2735895" y="69415"/>
                      <a:pt x="2735895" y="155043"/>
                    </a:cubicBezTo>
                    <a:lnTo>
                      <a:pt x="2735895" y="1075451"/>
                    </a:lnTo>
                    <a:lnTo>
                      <a:pt x="0" y="1075451"/>
                    </a:lnTo>
                    <a:lnTo>
                      <a:pt x="0" y="155043"/>
                    </a:lnTo>
                    <a:cubicBezTo>
                      <a:pt x="0" y="69415"/>
                      <a:pt x="69415" y="0"/>
                      <a:pt x="155043" y="0"/>
                    </a:cubicBezTo>
                    <a:close/>
                  </a:path>
                </a:pathLst>
              </a:custGeom>
              <a:solidFill>
                <a:schemeClr val="bg1">
                  <a:alpha val="89803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  <p:grpSp>
          <p:nvGrpSpPr>
            <p:cNvPr id="35" name="组合 72">
              <a:extLst>
                <a:ext uri="{FF2B5EF4-FFF2-40B4-BE49-F238E27FC236}">
                  <a16:creationId xmlns:a16="http://schemas.microsoft.com/office/drawing/2014/main" id="{F6DAE669-D00E-9845-A48E-D4A63467C5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740" y="199233"/>
              <a:ext cx="960211" cy="3741335"/>
              <a:chOff x="834740" y="92831"/>
              <a:chExt cx="960211" cy="3741335"/>
            </a:xfrm>
          </p:grpSpPr>
          <p:sp>
            <p:nvSpPr>
              <p:cNvPr id="42" name="文本框 37">
                <a:extLst>
                  <a:ext uri="{FF2B5EF4-FFF2-40B4-BE49-F238E27FC236}">
                    <a16:creationId xmlns:a16="http://schemas.microsoft.com/office/drawing/2014/main" id="{31B3FE68-686F-4542-BB0E-B6A1E6506E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4740" y="92831"/>
                <a:ext cx="96021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5400" b="1" dirty="0">
                    <a:solidFill>
                      <a:schemeClr val="accent5"/>
                    </a:solidFill>
                    <a:latin typeface="华文细黑" panose="020B0503020204020204" pitchFamily="34" charset="-122"/>
                    <a:ea typeface="华文细黑" panose="020B0503020204020204" pitchFamily="34" charset="-122"/>
                  </a:rPr>
                  <a:t>03</a:t>
                </a:r>
                <a:endParaRPr lang="zh-CN" altLang="en-US" sz="5400" b="1" dirty="0">
                  <a:solidFill>
                    <a:schemeClr val="accent5"/>
                  </a:solidFill>
                  <a:latin typeface="华文细黑" panose="020B0503020204020204" pitchFamily="34" charset="-122"/>
                  <a:ea typeface="华文细黑" panose="020B0503020204020204" pitchFamily="34" charset="-122"/>
                </a:endParaRPr>
              </a:p>
            </p:txBody>
          </p:sp>
          <p:grpSp>
            <p:nvGrpSpPr>
              <p:cNvPr id="39" name="组合 67">
                <a:extLst>
                  <a:ext uri="{FF2B5EF4-FFF2-40B4-BE49-F238E27FC236}">
                    <a16:creationId xmlns:a16="http://schemas.microsoft.com/office/drawing/2014/main" id="{34E1675F-ADAA-6D41-9817-EA6A6DBB7C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56466" y="3011206"/>
                <a:ext cx="822960" cy="822960"/>
                <a:chOff x="0" y="0"/>
                <a:chExt cx="822960" cy="822960"/>
              </a:xfrm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C35D61B6-6984-1041-937D-4529BFBE57C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4375" y="130206"/>
                  <a:ext cx="563627" cy="607834"/>
                </a:xfrm>
                <a:custGeom>
                  <a:avLst/>
                  <a:gdLst>
                    <a:gd name="T0" fmla="*/ 306927976 w 1031"/>
                    <a:gd name="T1" fmla="*/ 68438704 h 1107"/>
                    <a:gd name="T2" fmla="*/ 305732933 w 1031"/>
                    <a:gd name="T3" fmla="*/ 61805791 h 1107"/>
                    <a:gd name="T4" fmla="*/ 195752413 w 1031"/>
                    <a:gd name="T5" fmla="*/ 2110672 h 1107"/>
                    <a:gd name="T6" fmla="*/ 112371151 w 1031"/>
                    <a:gd name="T7" fmla="*/ 2110672 h 1107"/>
                    <a:gd name="T8" fmla="*/ 2390631 w 1031"/>
                    <a:gd name="T9" fmla="*/ 61805791 h 1107"/>
                    <a:gd name="T10" fmla="*/ 896555 w 1031"/>
                    <a:gd name="T11" fmla="*/ 68438704 h 1107"/>
                    <a:gd name="T12" fmla="*/ 896555 w 1031"/>
                    <a:gd name="T13" fmla="*/ 178483014 h 1107"/>
                    <a:gd name="T14" fmla="*/ 2390631 w 1031"/>
                    <a:gd name="T15" fmla="*/ 185115378 h 1107"/>
                    <a:gd name="T16" fmla="*/ 40943593 w 1031"/>
                    <a:gd name="T17" fmla="*/ 264106344 h 1107"/>
                    <a:gd name="T18" fmla="*/ 149728524 w 1031"/>
                    <a:gd name="T19" fmla="*/ 332545048 h 1107"/>
                    <a:gd name="T20" fmla="*/ 158395041 w 1031"/>
                    <a:gd name="T21" fmla="*/ 332545048 h 1107"/>
                    <a:gd name="T22" fmla="*/ 267179972 w 1031"/>
                    <a:gd name="T23" fmla="*/ 264106344 h 1107"/>
                    <a:gd name="T24" fmla="*/ 305732933 w 1031"/>
                    <a:gd name="T25" fmla="*/ 185115378 h 1107"/>
                    <a:gd name="T26" fmla="*/ 306927976 w 1031"/>
                    <a:gd name="T27" fmla="*/ 178483014 h 1107"/>
                    <a:gd name="T28" fmla="*/ 153912265 w 1031"/>
                    <a:gd name="T29" fmla="*/ 179085906 h 1107"/>
                    <a:gd name="T30" fmla="*/ 153912265 w 1031"/>
                    <a:gd name="T31" fmla="*/ 67835263 h 1107"/>
                    <a:gd name="T32" fmla="*/ 153912265 w 1031"/>
                    <a:gd name="T33" fmla="*/ 179085906 h 1107"/>
                    <a:gd name="T34" fmla="*/ 296766836 w 1031"/>
                    <a:gd name="T35" fmla="*/ 66930924 h 1107"/>
                    <a:gd name="T36" fmla="*/ 160487185 w 1031"/>
                    <a:gd name="T37" fmla="*/ 61504345 h 1107"/>
                    <a:gd name="T38" fmla="*/ 107589342 w 1031"/>
                    <a:gd name="T39" fmla="*/ 10552262 h 1107"/>
                    <a:gd name="T40" fmla="*/ 50806245 w 1031"/>
                    <a:gd name="T41" fmla="*/ 117581561 h 1107"/>
                    <a:gd name="T42" fmla="*/ 107589342 w 1031"/>
                    <a:gd name="T43" fmla="*/ 10552262 h 1107"/>
                    <a:gd name="T44" fmla="*/ 147337346 w 1031"/>
                    <a:gd name="T45" fmla="*/ 185417373 h 1107"/>
                    <a:gd name="T46" fmla="*/ 11057695 w 1031"/>
                    <a:gd name="T47" fmla="*/ 179990245 h 1107"/>
                    <a:gd name="T48" fmla="*/ 249547358 w 1031"/>
                    <a:gd name="T49" fmla="*/ 258981211 h 1107"/>
                    <a:gd name="T50" fmla="*/ 58576207 w 1031"/>
                    <a:gd name="T51" fmla="*/ 258981211 h 1107"/>
                    <a:gd name="T52" fmla="*/ 104301609 w 1031"/>
                    <a:gd name="T53" fmla="*/ 249634733 h 1107"/>
                    <a:gd name="T54" fmla="*/ 153912265 w 1031"/>
                    <a:gd name="T55" fmla="*/ 198381204 h 1107"/>
                    <a:gd name="T56" fmla="*/ 203522922 w 1031"/>
                    <a:gd name="T57" fmla="*/ 249634733 h 1107"/>
                    <a:gd name="T58" fmla="*/ 249547358 w 1031"/>
                    <a:gd name="T59" fmla="*/ 258981211 h 1107"/>
                    <a:gd name="T60" fmla="*/ 160487185 w 1031"/>
                    <a:gd name="T61" fmla="*/ 185417373 h 1107"/>
                    <a:gd name="T62" fmla="*/ 296766836 w 1031"/>
                    <a:gd name="T63" fmla="*/ 179990245 h 1107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1031" h="1107">
                      <a:moveTo>
                        <a:pt x="883" y="409"/>
                      </a:moveTo>
                      <a:cubicBezTo>
                        <a:pt x="1027" y="227"/>
                        <a:pt x="1027" y="227"/>
                        <a:pt x="1027" y="227"/>
                      </a:cubicBezTo>
                      <a:cubicBezTo>
                        <a:pt x="1030" y="224"/>
                        <a:pt x="1031" y="219"/>
                        <a:pt x="1030" y="215"/>
                      </a:cubicBezTo>
                      <a:cubicBezTo>
                        <a:pt x="1029" y="211"/>
                        <a:pt x="1026" y="207"/>
                        <a:pt x="1023" y="205"/>
                      </a:cubicBezTo>
                      <a:cubicBezTo>
                        <a:pt x="674" y="4"/>
                        <a:pt x="674" y="4"/>
                        <a:pt x="674" y="4"/>
                      </a:cubicBezTo>
                      <a:cubicBezTo>
                        <a:pt x="667" y="0"/>
                        <a:pt x="659" y="1"/>
                        <a:pt x="655" y="7"/>
                      </a:cubicBezTo>
                      <a:cubicBezTo>
                        <a:pt x="515" y="184"/>
                        <a:pt x="515" y="184"/>
                        <a:pt x="515" y="184"/>
                      </a:cubicBezTo>
                      <a:cubicBezTo>
                        <a:pt x="376" y="7"/>
                        <a:pt x="376" y="7"/>
                        <a:pt x="376" y="7"/>
                      </a:cubicBezTo>
                      <a:cubicBezTo>
                        <a:pt x="371" y="1"/>
                        <a:pt x="363" y="0"/>
                        <a:pt x="357" y="4"/>
                      </a:cubicBezTo>
                      <a:cubicBezTo>
                        <a:pt x="8" y="205"/>
                        <a:pt x="8" y="205"/>
                        <a:pt x="8" y="205"/>
                      </a:cubicBezTo>
                      <a:cubicBezTo>
                        <a:pt x="4" y="207"/>
                        <a:pt x="1" y="211"/>
                        <a:pt x="1" y="215"/>
                      </a:cubicBezTo>
                      <a:cubicBezTo>
                        <a:pt x="0" y="219"/>
                        <a:pt x="1" y="224"/>
                        <a:pt x="3" y="227"/>
                      </a:cubicBezTo>
                      <a:cubicBezTo>
                        <a:pt x="147" y="409"/>
                        <a:pt x="147" y="409"/>
                        <a:pt x="147" y="409"/>
                      </a:cubicBezTo>
                      <a:cubicBezTo>
                        <a:pt x="3" y="592"/>
                        <a:pt x="3" y="592"/>
                        <a:pt x="3" y="592"/>
                      </a:cubicBezTo>
                      <a:cubicBezTo>
                        <a:pt x="1" y="595"/>
                        <a:pt x="0" y="600"/>
                        <a:pt x="1" y="604"/>
                      </a:cubicBezTo>
                      <a:cubicBezTo>
                        <a:pt x="1" y="608"/>
                        <a:pt x="4" y="612"/>
                        <a:pt x="8" y="614"/>
                      </a:cubicBezTo>
                      <a:cubicBezTo>
                        <a:pt x="137" y="688"/>
                        <a:pt x="137" y="688"/>
                        <a:pt x="137" y="688"/>
                      </a:cubicBezTo>
                      <a:cubicBezTo>
                        <a:pt x="137" y="876"/>
                        <a:pt x="137" y="876"/>
                        <a:pt x="137" y="876"/>
                      </a:cubicBezTo>
                      <a:cubicBezTo>
                        <a:pt x="137" y="886"/>
                        <a:pt x="142" y="896"/>
                        <a:pt x="151" y="901"/>
                      </a:cubicBezTo>
                      <a:cubicBezTo>
                        <a:pt x="501" y="1103"/>
                        <a:pt x="501" y="1103"/>
                        <a:pt x="501" y="1103"/>
                      </a:cubicBezTo>
                      <a:cubicBezTo>
                        <a:pt x="505" y="1105"/>
                        <a:pt x="510" y="1107"/>
                        <a:pt x="515" y="1107"/>
                      </a:cubicBezTo>
                      <a:cubicBezTo>
                        <a:pt x="520" y="1107"/>
                        <a:pt x="525" y="1105"/>
                        <a:pt x="530" y="1103"/>
                      </a:cubicBezTo>
                      <a:cubicBezTo>
                        <a:pt x="879" y="901"/>
                        <a:pt x="879" y="901"/>
                        <a:pt x="879" y="901"/>
                      </a:cubicBezTo>
                      <a:cubicBezTo>
                        <a:pt x="888" y="896"/>
                        <a:pt x="894" y="886"/>
                        <a:pt x="894" y="876"/>
                      </a:cubicBezTo>
                      <a:cubicBezTo>
                        <a:pt x="894" y="688"/>
                        <a:pt x="894" y="688"/>
                        <a:pt x="894" y="688"/>
                      </a:cubicBezTo>
                      <a:cubicBezTo>
                        <a:pt x="1023" y="614"/>
                        <a:pt x="1023" y="614"/>
                        <a:pt x="1023" y="614"/>
                      </a:cubicBezTo>
                      <a:cubicBezTo>
                        <a:pt x="1026" y="612"/>
                        <a:pt x="1029" y="608"/>
                        <a:pt x="1030" y="604"/>
                      </a:cubicBezTo>
                      <a:cubicBezTo>
                        <a:pt x="1031" y="600"/>
                        <a:pt x="1030" y="595"/>
                        <a:pt x="1027" y="592"/>
                      </a:cubicBezTo>
                      <a:lnTo>
                        <a:pt x="883" y="409"/>
                      </a:lnTo>
                      <a:close/>
                      <a:moveTo>
                        <a:pt x="515" y="594"/>
                      </a:moveTo>
                      <a:cubicBezTo>
                        <a:pt x="196" y="409"/>
                        <a:pt x="196" y="409"/>
                        <a:pt x="196" y="409"/>
                      </a:cubicBezTo>
                      <a:cubicBezTo>
                        <a:pt x="515" y="225"/>
                        <a:pt x="515" y="225"/>
                        <a:pt x="515" y="225"/>
                      </a:cubicBezTo>
                      <a:cubicBezTo>
                        <a:pt x="835" y="409"/>
                        <a:pt x="835" y="409"/>
                        <a:pt x="835" y="409"/>
                      </a:cubicBezTo>
                      <a:lnTo>
                        <a:pt x="515" y="594"/>
                      </a:lnTo>
                      <a:close/>
                      <a:moveTo>
                        <a:pt x="670" y="35"/>
                      </a:moveTo>
                      <a:cubicBezTo>
                        <a:pt x="993" y="222"/>
                        <a:pt x="993" y="222"/>
                        <a:pt x="993" y="222"/>
                      </a:cubicBezTo>
                      <a:cubicBezTo>
                        <a:pt x="861" y="390"/>
                        <a:pt x="861" y="390"/>
                        <a:pt x="861" y="390"/>
                      </a:cubicBezTo>
                      <a:cubicBezTo>
                        <a:pt x="537" y="204"/>
                        <a:pt x="537" y="204"/>
                        <a:pt x="537" y="204"/>
                      </a:cubicBezTo>
                      <a:lnTo>
                        <a:pt x="670" y="35"/>
                      </a:lnTo>
                      <a:close/>
                      <a:moveTo>
                        <a:pt x="360" y="35"/>
                      </a:moveTo>
                      <a:cubicBezTo>
                        <a:pt x="493" y="204"/>
                        <a:pt x="493" y="204"/>
                        <a:pt x="493" y="204"/>
                      </a:cubicBezTo>
                      <a:cubicBezTo>
                        <a:pt x="170" y="390"/>
                        <a:pt x="170" y="390"/>
                        <a:pt x="170" y="390"/>
                      </a:cubicBezTo>
                      <a:cubicBezTo>
                        <a:pt x="37" y="222"/>
                        <a:pt x="37" y="222"/>
                        <a:pt x="37" y="222"/>
                      </a:cubicBezTo>
                      <a:lnTo>
                        <a:pt x="360" y="35"/>
                      </a:lnTo>
                      <a:close/>
                      <a:moveTo>
                        <a:pt x="170" y="428"/>
                      </a:moveTo>
                      <a:cubicBezTo>
                        <a:pt x="493" y="615"/>
                        <a:pt x="493" y="615"/>
                        <a:pt x="493" y="615"/>
                      </a:cubicBezTo>
                      <a:cubicBezTo>
                        <a:pt x="360" y="783"/>
                        <a:pt x="360" y="783"/>
                        <a:pt x="360" y="783"/>
                      </a:cubicBezTo>
                      <a:cubicBezTo>
                        <a:pt x="37" y="597"/>
                        <a:pt x="37" y="597"/>
                        <a:pt x="37" y="597"/>
                      </a:cubicBezTo>
                      <a:lnTo>
                        <a:pt x="170" y="428"/>
                      </a:lnTo>
                      <a:close/>
                      <a:moveTo>
                        <a:pt x="835" y="859"/>
                      </a:moveTo>
                      <a:cubicBezTo>
                        <a:pt x="515" y="1043"/>
                        <a:pt x="515" y="1043"/>
                        <a:pt x="515" y="1043"/>
                      </a:cubicBezTo>
                      <a:cubicBezTo>
                        <a:pt x="196" y="859"/>
                        <a:pt x="196" y="859"/>
                        <a:pt x="196" y="859"/>
                      </a:cubicBezTo>
                      <a:cubicBezTo>
                        <a:pt x="196" y="739"/>
                        <a:pt x="196" y="739"/>
                        <a:pt x="196" y="739"/>
                      </a:cubicBezTo>
                      <a:cubicBezTo>
                        <a:pt x="349" y="828"/>
                        <a:pt x="349" y="828"/>
                        <a:pt x="349" y="828"/>
                      </a:cubicBezTo>
                      <a:cubicBezTo>
                        <a:pt x="362" y="835"/>
                        <a:pt x="378" y="832"/>
                        <a:pt x="387" y="821"/>
                      </a:cubicBezTo>
                      <a:cubicBezTo>
                        <a:pt x="515" y="658"/>
                        <a:pt x="515" y="658"/>
                        <a:pt x="515" y="658"/>
                      </a:cubicBezTo>
                      <a:cubicBezTo>
                        <a:pt x="643" y="821"/>
                        <a:pt x="643" y="821"/>
                        <a:pt x="643" y="821"/>
                      </a:cubicBezTo>
                      <a:cubicBezTo>
                        <a:pt x="652" y="832"/>
                        <a:pt x="668" y="835"/>
                        <a:pt x="681" y="828"/>
                      </a:cubicBezTo>
                      <a:cubicBezTo>
                        <a:pt x="835" y="739"/>
                        <a:pt x="835" y="739"/>
                        <a:pt x="835" y="739"/>
                      </a:cubicBezTo>
                      <a:lnTo>
                        <a:pt x="835" y="859"/>
                      </a:lnTo>
                      <a:close/>
                      <a:moveTo>
                        <a:pt x="670" y="783"/>
                      </a:moveTo>
                      <a:cubicBezTo>
                        <a:pt x="537" y="615"/>
                        <a:pt x="537" y="615"/>
                        <a:pt x="537" y="615"/>
                      </a:cubicBezTo>
                      <a:cubicBezTo>
                        <a:pt x="861" y="428"/>
                        <a:pt x="861" y="428"/>
                        <a:pt x="861" y="428"/>
                      </a:cubicBezTo>
                      <a:cubicBezTo>
                        <a:pt x="993" y="597"/>
                        <a:pt x="993" y="597"/>
                        <a:pt x="993" y="597"/>
                      </a:cubicBezTo>
                      <a:lnTo>
                        <a:pt x="670" y="783"/>
                      </a:lnTo>
                      <a:close/>
                    </a:path>
                  </a:pathLst>
                </a:custGeom>
                <a:solidFill>
                  <a:srgbClr val="1E69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椭圆 63">
                  <a:extLst>
                    <a:ext uri="{FF2B5EF4-FFF2-40B4-BE49-F238E27FC236}">
                      <a16:creationId xmlns:a16="http://schemas.microsoft.com/office/drawing/2014/main" id="{418B9449-D884-7945-8085-C708EDA5A4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2" y="242"/>
                  <a:ext cx="822038" cy="822325"/>
                </a:xfrm>
                <a:prstGeom prst="ellipse">
                  <a:avLst/>
                </a:prstGeom>
                <a:noFill/>
                <a:ln w="15875">
                  <a:solidFill>
                    <a:srgbClr val="1E699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en-US" sz="180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46" name="组合 77">
            <a:extLst>
              <a:ext uri="{FF2B5EF4-FFF2-40B4-BE49-F238E27FC236}">
                <a16:creationId xmlns:a16="http://schemas.microsoft.com/office/drawing/2014/main" id="{64A253D8-0111-EE47-8511-D4D8948D9DBE}"/>
              </a:ext>
            </a:extLst>
          </p:cNvPr>
          <p:cNvGrpSpPr>
            <a:grpSpLocks/>
          </p:cNvGrpSpPr>
          <p:nvPr/>
        </p:nvGrpSpPr>
        <p:grpSpPr bwMode="auto">
          <a:xfrm>
            <a:off x="9048754" y="1789113"/>
            <a:ext cx="2735259" cy="4127500"/>
            <a:chOff x="4" y="0"/>
            <a:chExt cx="2735895" cy="4127500"/>
          </a:xfrm>
        </p:grpSpPr>
        <p:grpSp>
          <p:nvGrpSpPr>
            <p:cNvPr id="47" name="组合 24">
              <a:extLst>
                <a:ext uri="{FF2B5EF4-FFF2-40B4-BE49-F238E27FC236}">
                  <a16:creationId xmlns:a16="http://schemas.microsoft.com/office/drawing/2014/main" id="{C4EB5E08-7087-6347-9B7C-80F05C0EF1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" y="0"/>
              <a:ext cx="2735895" cy="4127500"/>
              <a:chOff x="0" y="0"/>
              <a:chExt cx="2735895" cy="4127500"/>
            </a:xfrm>
          </p:grpSpPr>
          <p:sp>
            <p:nvSpPr>
              <p:cNvPr id="57" name="任意多边形 25">
                <a:extLst>
                  <a:ext uri="{FF2B5EF4-FFF2-40B4-BE49-F238E27FC236}">
                    <a16:creationId xmlns:a16="http://schemas.microsoft.com/office/drawing/2014/main" id="{B67E4C49-A30D-3041-8E53-57EA7097F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" y="1074737"/>
                <a:ext cx="2735899" cy="3052763"/>
              </a:xfrm>
              <a:custGeom>
                <a:avLst/>
                <a:gdLst>
                  <a:gd name="T0" fmla="*/ 0 w 2735895"/>
                  <a:gd name="T1" fmla="*/ 0 h 3052049"/>
                  <a:gd name="T2" fmla="*/ 2735903 w 2735895"/>
                  <a:gd name="T3" fmla="*/ 0 h 3052049"/>
                  <a:gd name="T4" fmla="*/ 2735903 w 2735895"/>
                  <a:gd name="T5" fmla="*/ 2898362 h 3052049"/>
                  <a:gd name="T6" fmla="*/ 2580860 w 2735895"/>
                  <a:gd name="T7" fmla="*/ 3053477 h 3052049"/>
                  <a:gd name="T8" fmla="*/ 155043 w 2735895"/>
                  <a:gd name="T9" fmla="*/ 3053477 h 3052049"/>
                  <a:gd name="T10" fmla="*/ 0 w 2735895"/>
                  <a:gd name="T11" fmla="*/ 2898362 h 3052049"/>
                  <a:gd name="T12" fmla="*/ 0 w 2735895"/>
                  <a:gd name="T13" fmla="*/ 0 h 305204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35895" h="3052049">
                    <a:moveTo>
                      <a:pt x="0" y="0"/>
                    </a:moveTo>
                    <a:lnTo>
                      <a:pt x="2735895" y="0"/>
                    </a:lnTo>
                    <a:lnTo>
                      <a:pt x="2735895" y="2897006"/>
                    </a:lnTo>
                    <a:cubicBezTo>
                      <a:pt x="2735895" y="2982634"/>
                      <a:pt x="2666480" y="3052049"/>
                      <a:pt x="2580852" y="3052049"/>
                    </a:cubicBezTo>
                    <a:lnTo>
                      <a:pt x="155043" y="3052049"/>
                    </a:lnTo>
                    <a:cubicBezTo>
                      <a:pt x="69415" y="3052049"/>
                      <a:pt x="0" y="2982634"/>
                      <a:pt x="0" y="28970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" name="任意多边形 26">
                <a:extLst>
                  <a:ext uri="{FF2B5EF4-FFF2-40B4-BE49-F238E27FC236}">
                    <a16:creationId xmlns:a16="http://schemas.microsoft.com/office/drawing/2014/main" id="{6EA8306A-0BB3-A347-97DA-34597EDE7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" y="0"/>
                <a:ext cx="2735899" cy="1074737"/>
              </a:xfrm>
              <a:custGeom>
                <a:avLst/>
                <a:gdLst>
                  <a:gd name="T0" fmla="*/ 155043 w 2735895"/>
                  <a:gd name="T1" fmla="*/ 0 h 1075451"/>
                  <a:gd name="T2" fmla="*/ 2580860 w 2735895"/>
                  <a:gd name="T3" fmla="*/ 0 h 1075451"/>
                  <a:gd name="T4" fmla="*/ 2735903 w 2735895"/>
                  <a:gd name="T5" fmla="*/ 154837 h 1075451"/>
                  <a:gd name="T6" fmla="*/ 2735903 w 2735895"/>
                  <a:gd name="T7" fmla="*/ 1074023 h 1075451"/>
                  <a:gd name="T8" fmla="*/ 0 w 2735895"/>
                  <a:gd name="T9" fmla="*/ 1074023 h 1075451"/>
                  <a:gd name="T10" fmla="*/ 0 w 2735895"/>
                  <a:gd name="T11" fmla="*/ 154837 h 1075451"/>
                  <a:gd name="T12" fmla="*/ 155043 w 2735895"/>
                  <a:gd name="T13" fmla="*/ 0 h 10754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35895" h="1075451">
                    <a:moveTo>
                      <a:pt x="155043" y="0"/>
                    </a:moveTo>
                    <a:lnTo>
                      <a:pt x="2580852" y="0"/>
                    </a:lnTo>
                    <a:cubicBezTo>
                      <a:pt x="2666480" y="0"/>
                      <a:pt x="2735895" y="69415"/>
                      <a:pt x="2735895" y="155043"/>
                    </a:cubicBezTo>
                    <a:lnTo>
                      <a:pt x="2735895" y="1075451"/>
                    </a:lnTo>
                    <a:lnTo>
                      <a:pt x="0" y="1075451"/>
                    </a:lnTo>
                    <a:lnTo>
                      <a:pt x="0" y="155043"/>
                    </a:lnTo>
                    <a:cubicBezTo>
                      <a:pt x="0" y="69415"/>
                      <a:pt x="69415" y="0"/>
                      <a:pt x="155043" y="0"/>
                    </a:cubicBezTo>
                    <a:close/>
                  </a:path>
                </a:pathLst>
              </a:custGeom>
              <a:solidFill>
                <a:schemeClr val="bg1">
                  <a:alpha val="89803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  <p:grpSp>
          <p:nvGrpSpPr>
            <p:cNvPr id="48" name="组合 73">
              <a:extLst>
                <a:ext uri="{FF2B5EF4-FFF2-40B4-BE49-F238E27FC236}">
                  <a16:creationId xmlns:a16="http://schemas.microsoft.com/office/drawing/2014/main" id="{2D115E5A-3060-2241-846B-9D076E4EBB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8187" y="199233"/>
              <a:ext cx="960211" cy="3741335"/>
              <a:chOff x="858187" y="92831"/>
              <a:chExt cx="960211" cy="3741335"/>
            </a:xfrm>
          </p:grpSpPr>
          <p:sp>
            <p:nvSpPr>
              <p:cNvPr id="55" name="文本框 31">
                <a:extLst>
                  <a:ext uri="{FF2B5EF4-FFF2-40B4-BE49-F238E27FC236}">
                    <a16:creationId xmlns:a16="http://schemas.microsoft.com/office/drawing/2014/main" id="{85B627E8-60E8-254C-95EA-0E4A394DB8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8187" y="92831"/>
                <a:ext cx="96021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5400" b="1" dirty="0">
                    <a:solidFill>
                      <a:schemeClr val="accent5"/>
                    </a:solidFill>
                    <a:latin typeface="华文细黑" panose="020B0503020204020204" pitchFamily="34" charset="-122"/>
                    <a:ea typeface="华文细黑" panose="020B0503020204020204" pitchFamily="34" charset="-122"/>
                  </a:rPr>
                  <a:t>04</a:t>
                </a:r>
                <a:endParaRPr lang="zh-CN" altLang="en-US" sz="5400" b="1" dirty="0">
                  <a:solidFill>
                    <a:schemeClr val="accent5"/>
                  </a:solidFill>
                  <a:latin typeface="华文细黑" panose="020B0503020204020204" pitchFamily="34" charset="-122"/>
                  <a:ea typeface="华文细黑" panose="020B0503020204020204" pitchFamily="34" charset="-122"/>
                </a:endParaRPr>
              </a:p>
            </p:txBody>
          </p:sp>
          <p:grpSp>
            <p:nvGrpSpPr>
              <p:cNvPr id="52" name="组合 68">
                <a:extLst>
                  <a:ext uri="{FF2B5EF4-FFF2-40B4-BE49-F238E27FC236}">
                    <a16:creationId xmlns:a16="http://schemas.microsoft.com/office/drawing/2014/main" id="{0024A50B-5F7E-5344-8570-5FE205D99D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56466" y="3011206"/>
                <a:ext cx="822960" cy="822960"/>
                <a:chOff x="0" y="0"/>
                <a:chExt cx="822960" cy="822960"/>
              </a:xfrm>
            </p:grpSpPr>
            <p:pic>
              <p:nvPicPr>
                <p:cNvPr id="53" name="组合 56">
                  <a:extLst>
                    <a:ext uri="{FF2B5EF4-FFF2-40B4-BE49-F238E27FC236}">
                      <a16:creationId xmlns:a16="http://schemas.microsoft.com/office/drawing/2014/main" id="{A9C78283-CEE6-CA41-B3A2-703729F489FA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782" y="122479"/>
                  <a:ext cx="573157" cy="5730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4" name="椭圆 64">
                  <a:extLst>
                    <a:ext uri="{FF2B5EF4-FFF2-40B4-BE49-F238E27FC236}">
                      <a16:creationId xmlns:a16="http://schemas.microsoft.com/office/drawing/2014/main" id="{565D53B0-AF21-1B47-9F8D-CF6593A723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69" y="242"/>
                  <a:ext cx="824104" cy="822325"/>
                </a:xfrm>
                <a:prstGeom prst="ellipse">
                  <a:avLst/>
                </a:prstGeom>
                <a:noFill/>
                <a:ln w="15875">
                  <a:solidFill>
                    <a:srgbClr val="1E699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en-US" sz="180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40C41D6-6AE8-7740-8C78-28B163934A47}"/>
              </a:ext>
            </a:extLst>
          </p:cNvPr>
          <p:cNvSpPr txBox="1"/>
          <p:nvPr/>
        </p:nvSpPr>
        <p:spPr>
          <a:xfrm>
            <a:off x="759416" y="2911676"/>
            <a:ext cx="1929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Ridge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D583273-6488-B743-A2C9-20BD79BDF27F}"/>
              </a:ext>
            </a:extLst>
          </p:cNvPr>
          <p:cNvSpPr txBox="1"/>
          <p:nvPr/>
        </p:nvSpPr>
        <p:spPr>
          <a:xfrm>
            <a:off x="3691139" y="2945287"/>
            <a:ext cx="1929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Lasso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8832C21-88E4-D34D-B39B-3AA1AB52B493}"/>
              </a:ext>
            </a:extLst>
          </p:cNvPr>
          <p:cNvSpPr txBox="1"/>
          <p:nvPr/>
        </p:nvSpPr>
        <p:spPr>
          <a:xfrm>
            <a:off x="6603076" y="2911676"/>
            <a:ext cx="1929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Forest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1AF2E8-5950-844C-B218-3978735D0BEA}"/>
              </a:ext>
            </a:extLst>
          </p:cNvPr>
          <p:cNvSpPr txBox="1"/>
          <p:nvPr/>
        </p:nvSpPr>
        <p:spPr>
          <a:xfrm>
            <a:off x="9465258" y="2958002"/>
            <a:ext cx="1929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63" name="矩形 42">
            <a:extLst>
              <a:ext uri="{FF2B5EF4-FFF2-40B4-BE49-F238E27FC236}">
                <a16:creationId xmlns:a16="http://schemas.microsoft.com/office/drawing/2014/main" id="{A48E58A3-4B7D-B449-A674-D75A5B156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130" y="3513069"/>
            <a:ext cx="27352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accent5"/>
                </a:solidFill>
                <a:latin typeface="Arial" panose="020B0604020202020204" pitchFamily="34" charset="0"/>
              </a:rPr>
              <a:t>Lasso Predict test score’s RMSE RANGE FROM  0.12-0.13</a:t>
            </a:r>
            <a:endParaRPr lang="zh-CN" altLang="en-US" sz="1600" dirty="0">
              <a:solidFill>
                <a:schemeClr val="accent5"/>
              </a:solidFill>
              <a:latin typeface="Arial" panose="020B0604020202020204" pitchFamily="34" charset="0"/>
            </a:endParaRPr>
          </a:p>
        </p:txBody>
      </p:sp>
      <p:sp>
        <p:nvSpPr>
          <p:cNvPr id="64" name="矩形 42">
            <a:extLst>
              <a:ext uri="{FF2B5EF4-FFF2-40B4-BE49-F238E27FC236}">
                <a16:creationId xmlns:a16="http://schemas.microsoft.com/office/drawing/2014/main" id="{6890396C-3126-D344-87B4-5A5621E88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8" y="3556347"/>
            <a:ext cx="27352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accent5"/>
                </a:solidFill>
                <a:latin typeface="Arial" panose="020B0604020202020204" pitchFamily="34" charset="0"/>
              </a:rPr>
              <a:t>Random Forest Predict test score’s RMSE RANGE FROM  0.14-0.15</a:t>
            </a:r>
            <a:endParaRPr lang="zh-CN" altLang="en-US" sz="1600" dirty="0">
              <a:solidFill>
                <a:schemeClr val="accent5"/>
              </a:solidFill>
              <a:latin typeface="Arial" panose="020B0604020202020204" pitchFamily="34" charset="0"/>
            </a:endParaRPr>
          </a:p>
        </p:txBody>
      </p:sp>
      <p:sp>
        <p:nvSpPr>
          <p:cNvPr id="65" name="矩形 42">
            <a:extLst>
              <a:ext uri="{FF2B5EF4-FFF2-40B4-BE49-F238E27FC236}">
                <a16:creationId xmlns:a16="http://schemas.microsoft.com/office/drawing/2014/main" id="{B11354E6-205D-2D40-91F1-1521ACCCF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9102" y="3558461"/>
            <a:ext cx="27352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 err="1">
                <a:solidFill>
                  <a:schemeClr val="accent5"/>
                </a:solidFill>
                <a:latin typeface="Arial" panose="020B0604020202020204" pitchFamily="34" charset="0"/>
              </a:rPr>
              <a:t>xgBoost</a:t>
            </a:r>
            <a:r>
              <a:rPr lang="en-US" altLang="zh-CN" sz="1600" dirty="0">
                <a:solidFill>
                  <a:schemeClr val="accent5"/>
                </a:solidFill>
                <a:latin typeface="Arial" panose="020B0604020202020204" pitchFamily="34" charset="0"/>
              </a:rPr>
              <a:t> Predict test score’s RMSE RANGE FROM  0.12-0.13</a:t>
            </a:r>
            <a:endParaRPr lang="zh-CN" altLang="en-US" sz="1600" dirty="0">
              <a:solidFill>
                <a:schemeClr val="accent5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96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ML Work flow and tuning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grpSp>
        <p:nvGrpSpPr>
          <p:cNvPr id="5" name="组合 7">
            <a:extLst>
              <a:ext uri="{FF2B5EF4-FFF2-40B4-BE49-F238E27FC236}">
                <a16:creationId xmlns:a16="http://schemas.microsoft.com/office/drawing/2014/main" id="{1455B7E0-1268-BD4C-8E07-119C04ED4B4E}"/>
              </a:ext>
            </a:extLst>
          </p:cNvPr>
          <p:cNvGrpSpPr>
            <a:grpSpLocks/>
          </p:cNvGrpSpPr>
          <p:nvPr/>
        </p:nvGrpSpPr>
        <p:grpSpPr bwMode="auto">
          <a:xfrm>
            <a:off x="506413" y="1668463"/>
            <a:ext cx="2864316" cy="2742172"/>
            <a:chOff x="0" y="0"/>
            <a:chExt cx="1944000" cy="1944000"/>
          </a:xfrm>
        </p:grpSpPr>
        <p:grpSp>
          <p:nvGrpSpPr>
            <p:cNvPr id="6" name="组合 8">
              <a:extLst>
                <a:ext uri="{FF2B5EF4-FFF2-40B4-BE49-F238E27FC236}">
                  <a16:creationId xmlns:a16="http://schemas.microsoft.com/office/drawing/2014/main" id="{A17674C2-960A-CD47-95C1-E3804A542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944000" cy="1944000"/>
              <a:chOff x="0" y="0"/>
              <a:chExt cx="1944000" cy="1944000"/>
            </a:xfrm>
          </p:grpSpPr>
          <p:sp>
            <p:nvSpPr>
              <p:cNvPr id="11" name="椭圆 18">
                <a:extLst>
                  <a:ext uri="{FF2B5EF4-FFF2-40B4-BE49-F238E27FC236}">
                    <a16:creationId xmlns:a16="http://schemas.microsoft.com/office/drawing/2014/main" id="{65E9A5A1-4BF2-2B4B-996F-E9923CDE4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944000" cy="1944000"/>
              </a:xfrm>
              <a:prstGeom prst="ellipse">
                <a:avLst/>
              </a:prstGeom>
              <a:solidFill>
                <a:schemeClr val="tx2">
                  <a:lumMod val="10000"/>
                  <a:alpha val="70195"/>
                </a:schemeClr>
              </a:solidFill>
              <a:ln w="63500">
                <a:solidFill>
                  <a:schemeClr val="accent6"/>
                </a:solidFill>
                <a:round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" name="弧形 19">
                <a:extLst>
                  <a:ext uri="{FF2B5EF4-FFF2-40B4-BE49-F238E27FC236}">
                    <a16:creationId xmlns:a16="http://schemas.microsoft.com/office/drawing/2014/main" id="{B1DDEA9F-E038-EF40-B8FA-44B49C96F5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944000" cy="1944000"/>
              </a:xfrm>
              <a:custGeom>
                <a:avLst/>
                <a:gdLst>
                  <a:gd name="T0" fmla="*/ 1023982 w 1944000"/>
                  <a:gd name="T1" fmla="*/ 1391 h 1944000"/>
                  <a:gd name="T2" fmla="*/ 1943739 w 1944000"/>
                  <a:gd name="T3" fmla="*/ 994516 h 1944000"/>
                  <a:gd name="T4" fmla="*/ 978972 w 1944000"/>
                  <a:gd name="T5" fmla="*/ 1943975 h 1944000"/>
                  <a:gd name="T6" fmla="*/ 684 w 1944000"/>
                  <a:gd name="T7" fmla="*/ 1008453 h 1944000"/>
                  <a:gd name="T8" fmla="*/ 972000 w 1944000"/>
                  <a:gd name="T9" fmla="*/ 972000 h 1944000"/>
                  <a:gd name="T10" fmla="*/ 1023982 w 1944000"/>
                  <a:gd name="T11" fmla="*/ 1391 h 1944000"/>
                  <a:gd name="T12" fmla="*/ 1023982 w 1944000"/>
                  <a:gd name="T13" fmla="*/ 1391 h 1944000"/>
                  <a:gd name="T14" fmla="*/ 1943739 w 1944000"/>
                  <a:gd name="T15" fmla="*/ 994516 h 1944000"/>
                  <a:gd name="T16" fmla="*/ 978972 w 1944000"/>
                  <a:gd name="T17" fmla="*/ 1943975 h 1944000"/>
                  <a:gd name="T18" fmla="*/ 684 w 1944000"/>
                  <a:gd name="T19" fmla="*/ 1008453 h 19440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44000" h="1944000" stroke="0">
                    <a:moveTo>
                      <a:pt x="1023982" y="1391"/>
                    </a:moveTo>
                    <a:cubicBezTo>
                      <a:pt x="1548570" y="29486"/>
                      <a:pt x="1955908" y="469316"/>
                      <a:pt x="1943739" y="994516"/>
                    </a:cubicBezTo>
                    <a:cubicBezTo>
                      <a:pt x="1931570" y="1519715"/>
                      <a:pt x="1504298" y="1940207"/>
                      <a:pt x="978972" y="1943975"/>
                    </a:cubicBezTo>
                    <a:cubicBezTo>
                      <a:pt x="453645" y="1947743"/>
                      <a:pt x="20386" y="1533423"/>
                      <a:pt x="684" y="1008453"/>
                    </a:cubicBezTo>
                    <a:lnTo>
                      <a:pt x="972000" y="972000"/>
                    </a:lnTo>
                    <a:lnTo>
                      <a:pt x="1023982" y="1391"/>
                    </a:lnTo>
                    <a:close/>
                  </a:path>
                  <a:path w="1944000" h="1944000" fill="none">
                    <a:moveTo>
                      <a:pt x="1023982" y="1391"/>
                    </a:moveTo>
                    <a:cubicBezTo>
                      <a:pt x="1548570" y="29486"/>
                      <a:pt x="1955908" y="469316"/>
                      <a:pt x="1943739" y="994516"/>
                    </a:cubicBezTo>
                    <a:cubicBezTo>
                      <a:pt x="1931570" y="1519715"/>
                      <a:pt x="1504298" y="1940207"/>
                      <a:pt x="978972" y="1943975"/>
                    </a:cubicBezTo>
                    <a:cubicBezTo>
                      <a:pt x="453645" y="1947743"/>
                      <a:pt x="20386" y="1533423"/>
                      <a:pt x="684" y="1008453"/>
                    </a:cubicBezTo>
                  </a:path>
                </a:pathLst>
              </a:custGeom>
              <a:noFill/>
              <a:ln w="66675" cap="rnd" cmpd="sng">
                <a:solidFill>
                  <a:schemeClr val="accent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7" name="组合 10">
              <a:extLst>
                <a:ext uri="{FF2B5EF4-FFF2-40B4-BE49-F238E27FC236}">
                  <a16:creationId xmlns:a16="http://schemas.microsoft.com/office/drawing/2014/main" id="{FE4218AF-86D5-3F40-BA0A-A3900DC361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235" y="356857"/>
              <a:ext cx="1129235" cy="1557162"/>
              <a:chOff x="-338" y="0"/>
              <a:chExt cx="1129235" cy="1557162"/>
            </a:xfrm>
          </p:grpSpPr>
          <p:sp>
            <p:nvSpPr>
              <p:cNvPr id="8" name="文本框 13">
                <a:extLst>
                  <a:ext uri="{FF2B5EF4-FFF2-40B4-BE49-F238E27FC236}">
                    <a16:creationId xmlns:a16="http://schemas.microsoft.com/office/drawing/2014/main" id="{33A68519-DBFA-6849-ADF1-F5E04E08C7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391" y="848948"/>
                <a:ext cx="1002072" cy="708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dirty="0">
                    <a:solidFill>
                      <a:schemeClr val="accent5"/>
                    </a:solidFill>
                    <a:latin typeface="Arial" panose="020B0604020202020204" pitchFamily="34" charset="0"/>
                  </a:rPr>
                  <a:t>Step one</a:t>
                </a:r>
                <a:endParaRPr lang="zh-CN" altLang="en-US" sz="2000" dirty="0">
                  <a:solidFill>
                    <a:schemeClr val="accent5"/>
                  </a:solidFill>
                  <a:latin typeface="Arial" panose="020B0604020202020204" pitchFamily="34" charset="0"/>
                </a:endParaRPr>
              </a:p>
            </p:txBody>
          </p:sp>
          <p:cxnSp>
            <p:nvCxnSpPr>
              <p:cNvPr id="9" name="直接连接符 16">
                <a:extLst>
                  <a:ext uri="{FF2B5EF4-FFF2-40B4-BE49-F238E27FC236}">
                    <a16:creationId xmlns:a16="http://schemas.microsoft.com/office/drawing/2014/main" id="{1E8F0375-8108-614F-ADFF-794D559AC02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338" y="716790"/>
                <a:ext cx="1129235" cy="0"/>
              </a:xfrm>
              <a:prstGeom prst="line">
                <a:avLst/>
              </a:prstGeom>
              <a:noFill/>
              <a:ln w="22225" cap="rnd">
                <a:solidFill>
                  <a:schemeClr val="accent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" name="Freeform 311">
                <a:extLst>
                  <a:ext uri="{FF2B5EF4-FFF2-40B4-BE49-F238E27FC236}">
                    <a16:creationId xmlns:a16="http://schemas.microsoft.com/office/drawing/2014/main" id="{62B88029-C4C4-8442-B101-226051F797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982" y="0"/>
                <a:ext cx="612775" cy="527748"/>
              </a:xfrm>
              <a:custGeom>
                <a:avLst/>
                <a:gdLst>
                  <a:gd name="T0" fmla="*/ 169986393 w 94"/>
                  <a:gd name="T1" fmla="*/ 806561829 h 81"/>
                  <a:gd name="T2" fmla="*/ 1954810920 w 94"/>
                  <a:gd name="T3" fmla="*/ 806561829 h 81"/>
                  <a:gd name="T4" fmla="*/ 2124790794 w 94"/>
                  <a:gd name="T5" fmla="*/ 721659555 h 81"/>
                  <a:gd name="T6" fmla="*/ 2147483646 w 94"/>
                  <a:gd name="T7" fmla="*/ 0 h 81"/>
                  <a:gd name="T8" fmla="*/ 2147483646 w 94"/>
                  <a:gd name="T9" fmla="*/ 1400864716 h 81"/>
                  <a:gd name="T10" fmla="*/ 2147483646 w 94"/>
                  <a:gd name="T11" fmla="*/ 2147483646 h 81"/>
                  <a:gd name="T12" fmla="*/ 2124790794 w 94"/>
                  <a:gd name="T13" fmla="*/ 2122524271 h 81"/>
                  <a:gd name="T14" fmla="*/ 1954810920 w 94"/>
                  <a:gd name="T15" fmla="*/ 1995174118 h 81"/>
                  <a:gd name="T16" fmla="*/ 1444858261 w 94"/>
                  <a:gd name="T17" fmla="*/ 1995174118 h 81"/>
                  <a:gd name="T18" fmla="*/ 1699831331 w 94"/>
                  <a:gd name="T19" fmla="*/ 2147483646 h 81"/>
                  <a:gd name="T20" fmla="*/ 1912314322 w 94"/>
                  <a:gd name="T21" fmla="*/ 2147483646 h 81"/>
                  <a:gd name="T22" fmla="*/ 1912314322 w 94"/>
                  <a:gd name="T23" fmla="*/ 2147483646 h 81"/>
                  <a:gd name="T24" fmla="*/ 1827321126 w 94"/>
                  <a:gd name="T25" fmla="*/ 2147483646 h 81"/>
                  <a:gd name="T26" fmla="*/ 892415523 w 94"/>
                  <a:gd name="T27" fmla="*/ 2147483646 h 81"/>
                  <a:gd name="T28" fmla="*/ 467456061 w 94"/>
                  <a:gd name="T29" fmla="*/ 1995174118 h 81"/>
                  <a:gd name="T30" fmla="*/ 169986393 w 94"/>
                  <a:gd name="T31" fmla="*/ 1995174118 h 81"/>
                  <a:gd name="T32" fmla="*/ 169986393 w 94"/>
                  <a:gd name="T33" fmla="*/ 806561829 h 81"/>
                  <a:gd name="T34" fmla="*/ 2147483646 w 94"/>
                  <a:gd name="T35" fmla="*/ 976359862 h 81"/>
                  <a:gd name="T36" fmla="*/ 2147483646 w 94"/>
                  <a:gd name="T37" fmla="*/ 1400864716 h 81"/>
                  <a:gd name="T38" fmla="*/ 2147483646 w 94"/>
                  <a:gd name="T39" fmla="*/ 1867823965 h 81"/>
                  <a:gd name="T40" fmla="*/ 2147483646 w 94"/>
                  <a:gd name="T41" fmla="*/ 2147483646 h 81"/>
                  <a:gd name="T42" fmla="*/ 2147483646 w 94"/>
                  <a:gd name="T43" fmla="*/ 2147483646 h 81"/>
                  <a:gd name="T44" fmla="*/ 2147483646 w 94"/>
                  <a:gd name="T45" fmla="*/ 42447879 h 81"/>
                  <a:gd name="T46" fmla="*/ 2147483646 w 94"/>
                  <a:gd name="T47" fmla="*/ 42447879 h 81"/>
                  <a:gd name="T48" fmla="*/ 2147483646 w 94"/>
                  <a:gd name="T49" fmla="*/ 976359862 h 81"/>
                  <a:gd name="T50" fmla="*/ 1954810920 w 94"/>
                  <a:gd name="T51" fmla="*/ 2080076392 h 81"/>
                  <a:gd name="T52" fmla="*/ 1572348056 w 94"/>
                  <a:gd name="T53" fmla="*/ 2080076392 h 81"/>
                  <a:gd name="T54" fmla="*/ 1699831331 w 94"/>
                  <a:gd name="T55" fmla="*/ 2147483646 h 81"/>
                  <a:gd name="T56" fmla="*/ 1827321126 w 94"/>
                  <a:gd name="T57" fmla="*/ 2147483646 h 81"/>
                  <a:gd name="T58" fmla="*/ 1827321126 w 94"/>
                  <a:gd name="T59" fmla="*/ 2147483646 h 81"/>
                  <a:gd name="T60" fmla="*/ 1954810920 w 94"/>
                  <a:gd name="T61" fmla="*/ 2080076392 h 81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94" h="81">
                    <a:moveTo>
                      <a:pt x="4" y="19"/>
                    </a:moveTo>
                    <a:cubicBezTo>
                      <a:pt x="46" y="19"/>
                      <a:pt x="46" y="19"/>
                      <a:pt x="46" y="19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3" y="81"/>
                      <a:pt x="43" y="81"/>
                      <a:pt x="43" y="81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0" y="38"/>
                      <a:pt x="0" y="29"/>
                      <a:pt x="4" y="19"/>
                    </a:cubicBezTo>
                    <a:close/>
                    <a:moveTo>
                      <a:pt x="87" y="23"/>
                    </a:moveTo>
                    <a:cubicBezTo>
                      <a:pt x="91" y="25"/>
                      <a:pt x="94" y="29"/>
                      <a:pt x="94" y="33"/>
                    </a:cubicBezTo>
                    <a:cubicBezTo>
                      <a:pt x="94" y="38"/>
                      <a:pt x="91" y="42"/>
                      <a:pt x="87" y="44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87" y="1"/>
                      <a:pt x="87" y="1"/>
                      <a:pt x="87" y="1"/>
                    </a:cubicBezTo>
                    <a:cubicBezTo>
                      <a:pt x="87" y="23"/>
                      <a:pt x="87" y="23"/>
                      <a:pt x="87" y="23"/>
                    </a:cubicBezTo>
                    <a:close/>
                    <a:moveTo>
                      <a:pt x="46" y="49"/>
                    </a:moveTo>
                    <a:cubicBezTo>
                      <a:pt x="37" y="49"/>
                      <a:pt x="37" y="49"/>
                      <a:pt x="37" y="49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43" y="57"/>
                      <a:pt x="43" y="57"/>
                      <a:pt x="43" y="57"/>
                    </a:cubicBezTo>
                    <a:lnTo>
                      <a:pt x="46" y="4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solidFill>
                    <a:schemeClr val="accent5"/>
                  </a:solidFill>
                </a:endParaRPr>
              </a:p>
            </p:txBody>
          </p:sp>
        </p:grpSp>
      </p:grpSp>
      <p:sp useBgFill="1">
        <p:nvSpPr>
          <p:cNvPr id="15" name="TextBox 14">
            <a:extLst>
              <a:ext uri="{FF2B5EF4-FFF2-40B4-BE49-F238E27FC236}">
                <a16:creationId xmlns:a16="http://schemas.microsoft.com/office/drawing/2014/main" id="{3F5CDD89-77B2-CC46-912E-335C2F174E1C}"/>
              </a:ext>
            </a:extLst>
          </p:cNvPr>
          <p:cNvSpPr txBox="1"/>
          <p:nvPr/>
        </p:nvSpPr>
        <p:spPr>
          <a:xfrm>
            <a:off x="3540186" y="1813324"/>
            <a:ext cx="8145401" cy="273921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      DROP FEATURES------SCORE AROUND 0.13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Dummified</a:t>
            </a:r>
            <a:r>
              <a:rPr lang="en-US" dirty="0"/>
              <a:t> variables ------- 143 features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 Ridge and Lasso to check RMSE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 MLR to check the P values for each variables-----drop features but keep important features ----model score worse</a:t>
            </a:r>
          </a:p>
        </p:txBody>
      </p:sp>
    </p:spTree>
    <p:extLst>
      <p:ext uri="{BB962C8B-B14F-4D97-AF65-F5344CB8AC3E}">
        <p14:creationId xmlns:p14="http://schemas.microsoft.com/office/powerpoint/2010/main" val="329763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grpSp>
        <p:nvGrpSpPr>
          <p:cNvPr id="5" name="组合 28">
            <a:extLst>
              <a:ext uri="{FF2B5EF4-FFF2-40B4-BE49-F238E27FC236}">
                <a16:creationId xmlns:a16="http://schemas.microsoft.com/office/drawing/2014/main" id="{EC374007-01BB-FC43-B67F-DBF96A1887F6}"/>
              </a:ext>
            </a:extLst>
          </p:cNvPr>
          <p:cNvGrpSpPr>
            <a:grpSpLocks/>
          </p:cNvGrpSpPr>
          <p:nvPr/>
        </p:nvGrpSpPr>
        <p:grpSpPr bwMode="auto">
          <a:xfrm>
            <a:off x="695979" y="1799034"/>
            <a:ext cx="2871974" cy="2706314"/>
            <a:chOff x="0" y="0"/>
            <a:chExt cx="1944000" cy="1944000"/>
          </a:xfrm>
        </p:grpSpPr>
        <p:grpSp>
          <p:nvGrpSpPr>
            <p:cNvPr id="6" name="组合 29">
              <a:extLst>
                <a:ext uri="{FF2B5EF4-FFF2-40B4-BE49-F238E27FC236}">
                  <a16:creationId xmlns:a16="http://schemas.microsoft.com/office/drawing/2014/main" id="{F174A143-3E71-AF4A-9843-C8C8B49C10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944000" cy="1944000"/>
              <a:chOff x="0" y="0"/>
              <a:chExt cx="1944000" cy="1944000"/>
            </a:xfrm>
          </p:grpSpPr>
          <p:grpSp>
            <p:nvGrpSpPr>
              <p:cNvPr id="8" name="组合 31">
                <a:extLst>
                  <a:ext uri="{FF2B5EF4-FFF2-40B4-BE49-F238E27FC236}">
                    <a16:creationId xmlns:a16="http://schemas.microsoft.com/office/drawing/2014/main" id="{1EC9F9F8-6089-7940-BD6E-34E65E846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1944000" cy="1944000"/>
                <a:chOff x="0" y="0"/>
                <a:chExt cx="1944000" cy="1944000"/>
              </a:xfrm>
            </p:grpSpPr>
            <p:sp>
              <p:nvSpPr>
                <p:cNvPr id="12" name="椭圆 35">
                  <a:extLst>
                    <a:ext uri="{FF2B5EF4-FFF2-40B4-BE49-F238E27FC236}">
                      <a16:creationId xmlns:a16="http://schemas.microsoft.com/office/drawing/2014/main" id="{8D5B6047-B976-5344-A6F9-0F3E641AEF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944000" cy="1944000"/>
                </a:xfrm>
                <a:prstGeom prst="ellipse">
                  <a:avLst/>
                </a:prstGeom>
                <a:solidFill>
                  <a:schemeClr val="bg1">
                    <a:alpha val="70195"/>
                  </a:schemeClr>
                </a:solidFill>
                <a:ln w="63500">
                  <a:solidFill>
                    <a:schemeClr val="accent6"/>
                  </a:solidFill>
                  <a:round/>
                  <a:headEnd/>
                  <a:tailEnd/>
                </a:ln>
              </p:spPr>
              <p:txBody>
                <a:bodyPr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" name="弧形 36">
                  <a:extLst>
                    <a:ext uri="{FF2B5EF4-FFF2-40B4-BE49-F238E27FC236}">
                      <a16:creationId xmlns:a16="http://schemas.microsoft.com/office/drawing/2014/main" id="{43700950-BC86-C240-ABE8-4B52D074B0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944000" cy="1944000"/>
                </a:xfrm>
                <a:custGeom>
                  <a:avLst/>
                  <a:gdLst>
                    <a:gd name="T0" fmla="*/ 1023982 w 1944000"/>
                    <a:gd name="T1" fmla="*/ 1391 h 1944000"/>
                    <a:gd name="T2" fmla="*/ 1943972 w 1944000"/>
                    <a:gd name="T3" fmla="*/ 964657 h 1944000"/>
                    <a:gd name="T4" fmla="*/ 972000 w 1944000"/>
                    <a:gd name="T5" fmla="*/ 972000 h 1944000"/>
                    <a:gd name="T6" fmla="*/ 1023982 w 1944000"/>
                    <a:gd name="T7" fmla="*/ 1391 h 1944000"/>
                    <a:gd name="T8" fmla="*/ 1023982 w 1944000"/>
                    <a:gd name="T9" fmla="*/ 1391 h 1944000"/>
                    <a:gd name="T10" fmla="*/ 1943972 w 1944000"/>
                    <a:gd name="T11" fmla="*/ 964657 h 194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944000" h="1944000" stroke="0">
                      <a:moveTo>
                        <a:pt x="1023982" y="1391"/>
                      </a:moveTo>
                      <a:cubicBezTo>
                        <a:pt x="1537033" y="28868"/>
                        <a:pt x="1940090" y="450885"/>
                        <a:pt x="1943972" y="964657"/>
                      </a:cubicBezTo>
                      <a:lnTo>
                        <a:pt x="972000" y="972000"/>
                      </a:lnTo>
                      <a:lnTo>
                        <a:pt x="1023982" y="1391"/>
                      </a:lnTo>
                      <a:close/>
                    </a:path>
                    <a:path w="1944000" h="1944000" fill="none">
                      <a:moveTo>
                        <a:pt x="1023982" y="1391"/>
                      </a:moveTo>
                      <a:cubicBezTo>
                        <a:pt x="1537033" y="28868"/>
                        <a:pt x="1940090" y="450885"/>
                        <a:pt x="1943972" y="964657"/>
                      </a:cubicBezTo>
                    </a:path>
                  </a:pathLst>
                </a:custGeom>
                <a:noFill/>
                <a:ln w="66675" cap="rnd" cmpd="sng">
                  <a:solidFill>
                    <a:schemeClr val="accent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  <p:grpSp>
            <p:nvGrpSpPr>
              <p:cNvPr id="9" name="组合 32">
                <a:extLst>
                  <a:ext uri="{FF2B5EF4-FFF2-40B4-BE49-F238E27FC236}">
                    <a16:creationId xmlns:a16="http://schemas.microsoft.com/office/drawing/2014/main" id="{B829D4BD-1276-CA4A-82D8-5C2825663F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908" y="1073647"/>
                <a:ext cx="1129901" cy="419565"/>
                <a:chOff x="-665" y="-424"/>
                <a:chExt cx="1129901" cy="419565"/>
              </a:xfrm>
            </p:grpSpPr>
            <p:sp>
              <p:nvSpPr>
                <p:cNvPr id="10" name="文本框 33">
                  <a:extLst>
                    <a:ext uri="{FF2B5EF4-FFF2-40B4-BE49-F238E27FC236}">
                      <a16:creationId xmlns:a16="http://schemas.microsoft.com/office/drawing/2014/main" id="{D0365C89-AD80-714E-8159-CA537EB0E5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391" y="131734"/>
                  <a:ext cx="1002072" cy="287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sz="2000" dirty="0">
                      <a:solidFill>
                        <a:schemeClr val="accent5"/>
                      </a:solidFill>
                      <a:latin typeface="Arial" panose="020B0604020202020204" pitchFamily="34" charset="0"/>
                    </a:rPr>
                    <a:t>Step two</a:t>
                  </a:r>
                  <a:endParaRPr lang="zh-CN" altLang="en-US" sz="2000" dirty="0">
                    <a:solidFill>
                      <a:schemeClr val="accent5"/>
                    </a:solidFill>
                    <a:latin typeface="Arial" panose="020B0604020202020204" pitchFamily="34" charset="0"/>
                  </a:endParaRPr>
                </a:p>
              </p:txBody>
            </p:sp>
            <p:cxnSp>
              <p:nvCxnSpPr>
                <p:cNvPr id="11" name="直接连接符 34">
                  <a:extLst>
                    <a:ext uri="{FF2B5EF4-FFF2-40B4-BE49-F238E27FC236}">
                      <a16:creationId xmlns:a16="http://schemas.microsoft.com/office/drawing/2014/main" id="{5778CB6E-844C-AB45-8D67-99003B7F7F38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-665" y="-424"/>
                  <a:ext cx="1129901" cy="0"/>
                </a:xfrm>
                <a:prstGeom prst="line">
                  <a:avLst/>
                </a:prstGeom>
                <a:noFill/>
                <a:ln w="22225" cap="rnd">
                  <a:solidFill>
                    <a:schemeClr val="accent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sp>
          <p:nvSpPr>
            <p:cNvPr id="7" name="Freeform 253">
              <a:extLst>
                <a:ext uri="{FF2B5EF4-FFF2-40B4-BE49-F238E27FC236}">
                  <a16:creationId xmlns:a16="http://schemas.microsoft.com/office/drawing/2014/main" id="{55D24E2D-6A03-A647-AEC8-7BE94D7E6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269" y="380683"/>
              <a:ext cx="657385" cy="536360"/>
            </a:xfrm>
            <a:custGeom>
              <a:avLst/>
              <a:gdLst>
                <a:gd name="T0" fmla="*/ 2147483646 w 108"/>
                <a:gd name="T1" fmla="*/ 2147483646 h 88"/>
                <a:gd name="T2" fmla="*/ 2147483646 w 108"/>
                <a:gd name="T3" fmla="*/ 1634557100 h 88"/>
                <a:gd name="T4" fmla="*/ 2147483646 w 108"/>
                <a:gd name="T5" fmla="*/ 2147483646 h 88"/>
                <a:gd name="T6" fmla="*/ 2147483646 w 108"/>
                <a:gd name="T7" fmla="*/ 0 h 88"/>
                <a:gd name="T8" fmla="*/ 2147483646 w 108"/>
                <a:gd name="T9" fmla="*/ 1225917825 h 88"/>
                <a:gd name="T10" fmla="*/ 2147483646 w 108"/>
                <a:gd name="T11" fmla="*/ 891576600 h 88"/>
                <a:gd name="T12" fmla="*/ 2147483646 w 108"/>
                <a:gd name="T13" fmla="*/ 2147483646 h 88"/>
                <a:gd name="T14" fmla="*/ 1333809817 w 108"/>
                <a:gd name="T15" fmla="*/ 2147483646 h 88"/>
                <a:gd name="T16" fmla="*/ 703955858 w 108"/>
                <a:gd name="T17" fmla="*/ 2147483646 h 88"/>
                <a:gd name="T18" fmla="*/ 0 w 108"/>
                <a:gd name="T19" fmla="*/ 2043196375 h 88"/>
                <a:gd name="T20" fmla="*/ 889210603 w 108"/>
                <a:gd name="T21" fmla="*/ 1783153200 h 88"/>
                <a:gd name="T22" fmla="*/ 1111510210 w 108"/>
                <a:gd name="T23" fmla="*/ 2117494425 h 88"/>
                <a:gd name="T24" fmla="*/ 1593166461 w 108"/>
                <a:gd name="T25" fmla="*/ 1077321725 h 88"/>
                <a:gd name="T26" fmla="*/ 2147483646 w 108"/>
                <a:gd name="T27" fmla="*/ 1857451250 h 88"/>
                <a:gd name="T28" fmla="*/ 2147483646 w 108"/>
                <a:gd name="T29" fmla="*/ 668682450 h 88"/>
                <a:gd name="T30" fmla="*/ 2147483646 w 108"/>
                <a:gd name="T31" fmla="*/ 408639275 h 88"/>
                <a:gd name="T32" fmla="*/ 2147483646 w 108"/>
                <a:gd name="T33" fmla="*/ 0 h 88"/>
                <a:gd name="T34" fmla="*/ 815108705 w 108"/>
                <a:gd name="T35" fmla="*/ 2147483646 h 88"/>
                <a:gd name="T36" fmla="*/ 1037408312 w 108"/>
                <a:gd name="T37" fmla="*/ 2147483646 h 88"/>
                <a:gd name="T38" fmla="*/ 815108705 w 108"/>
                <a:gd name="T39" fmla="*/ 2147483646 h 88"/>
                <a:gd name="T40" fmla="*/ 370503403 w 108"/>
                <a:gd name="T41" fmla="*/ 2147483646 h 88"/>
                <a:gd name="T42" fmla="*/ 629853960 w 108"/>
                <a:gd name="T43" fmla="*/ 2147483646 h 88"/>
                <a:gd name="T44" fmla="*/ 370503403 w 108"/>
                <a:gd name="T45" fmla="*/ 2147483646 h 88"/>
                <a:gd name="T46" fmla="*/ 1222663057 w 108"/>
                <a:gd name="T47" fmla="*/ 2147483646 h 88"/>
                <a:gd name="T48" fmla="*/ 1482013614 w 108"/>
                <a:gd name="T49" fmla="*/ 2147483646 h 88"/>
                <a:gd name="T50" fmla="*/ 1222663057 w 108"/>
                <a:gd name="T51" fmla="*/ 2147483646 h 88"/>
                <a:gd name="T52" fmla="*/ 1667262272 w 108"/>
                <a:gd name="T53" fmla="*/ 2147483646 h 88"/>
                <a:gd name="T54" fmla="*/ 1889567966 w 108"/>
                <a:gd name="T55" fmla="*/ 2147483646 h 88"/>
                <a:gd name="T56" fmla="*/ 1667262272 w 108"/>
                <a:gd name="T57" fmla="*/ 2147483646 h 88"/>
                <a:gd name="T58" fmla="*/ 2074816624 w 108"/>
                <a:gd name="T59" fmla="*/ 2147483646 h 88"/>
                <a:gd name="T60" fmla="*/ 2147483646 w 108"/>
                <a:gd name="T61" fmla="*/ 2147483646 h 88"/>
                <a:gd name="T62" fmla="*/ 2074816624 w 108"/>
                <a:gd name="T63" fmla="*/ 2147483646 h 88"/>
                <a:gd name="T64" fmla="*/ 2147483646 w 108"/>
                <a:gd name="T65" fmla="*/ 2147483646 h 88"/>
                <a:gd name="T66" fmla="*/ 2147483646 w 108"/>
                <a:gd name="T67" fmla="*/ 2147483646 h 8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8" h="88">
                  <a:moveTo>
                    <a:pt x="79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2" y="69"/>
                    <a:pt x="82" y="69"/>
                    <a:pt x="82" y="69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88"/>
                    <a:pt x="79" y="88"/>
                    <a:pt x="79" y="88"/>
                  </a:cubicBezTo>
                  <a:close/>
                  <a:moveTo>
                    <a:pt x="108" y="0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108" y="0"/>
                    <a:pt x="108" y="0"/>
                    <a:pt x="108" y="0"/>
                  </a:cubicBezTo>
                  <a:close/>
                  <a:moveTo>
                    <a:pt x="22" y="88"/>
                  </a:moveTo>
                  <a:cubicBezTo>
                    <a:pt x="24" y="88"/>
                    <a:pt x="26" y="88"/>
                    <a:pt x="28" y="88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0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88"/>
                    <a:pt x="10" y="88"/>
                    <a:pt x="10" y="88"/>
                  </a:cubicBezTo>
                  <a:close/>
                  <a:moveTo>
                    <a:pt x="33" y="88"/>
                  </a:moveTo>
                  <a:cubicBezTo>
                    <a:pt x="35" y="88"/>
                    <a:pt x="38" y="88"/>
                    <a:pt x="40" y="8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88"/>
                    <a:pt x="33" y="88"/>
                    <a:pt x="33" y="88"/>
                  </a:cubicBezTo>
                  <a:close/>
                  <a:moveTo>
                    <a:pt x="45" y="88"/>
                  </a:moveTo>
                  <a:cubicBezTo>
                    <a:pt x="47" y="88"/>
                    <a:pt x="49" y="88"/>
                    <a:pt x="51" y="88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8"/>
                    <a:pt x="45" y="68"/>
                    <a:pt x="45" y="68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6" y="88"/>
                  </a:moveTo>
                  <a:cubicBezTo>
                    <a:pt x="58" y="88"/>
                    <a:pt x="60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6" y="88"/>
                    <a:pt x="56" y="88"/>
                    <a:pt x="56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2" y="88"/>
                    <a:pt x="74" y="88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ML Work flow and tuning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DAF2F8-7022-324A-B4C7-18E780150F6E}"/>
              </a:ext>
            </a:extLst>
          </p:cNvPr>
          <p:cNvSpPr txBox="1"/>
          <p:nvPr/>
        </p:nvSpPr>
        <p:spPr>
          <a:xfrm>
            <a:off x="4135920" y="1799034"/>
            <a:ext cx="694506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ADD FEATURES BACK -------SCORE IMPROVED TO 0.12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 all variables back with minimal feature engineering ------- 250 features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Started to run  Random Forest and </a:t>
            </a:r>
            <a:r>
              <a:rPr lang="en-US" sz="2000" dirty="0" err="1"/>
              <a:t>xgBoost</a:t>
            </a:r>
            <a:r>
              <a:rPr lang="en-US" sz="200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92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ML Work flow and tuning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DAF2F8-7022-324A-B4C7-18E780150F6E}"/>
              </a:ext>
            </a:extLst>
          </p:cNvPr>
          <p:cNvSpPr txBox="1"/>
          <p:nvPr/>
        </p:nvSpPr>
        <p:spPr>
          <a:xfrm>
            <a:off x="4135920" y="1799034"/>
            <a:ext cx="694506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CREATE MORE FEATURES-------SCORE IMPROVED TO 0.118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 engineering based on best features----409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Ridge and Lasso performed well on new engineered features but not </a:t>
            </a:r>
            <a:r>
              <a:rPr lang="en-US" sz="2000" dirty="0" err="1"/>
              <a:t>xgboost</a:t>
            </a:r>
            <a:r>
              <a:rPr lang="en-US" sz="2000" dirty="0"/>
              <a:t> and random forest</a:t>
            </a:r>
          </a:p>
          <a:p>
            <a:endParaRPr lang="en-US" dirty="0"/>
          </a:p>
        </p:txBody>
      </p:sp>
      <p:grpSp>
        <p:nvGrpSpPr>
          <p:cNvPr id="14" name="组合 37">
            <a:extLst>
              <a:ext uri="{FF2B5EF4-FFF2-40B4-BE49-F238E27FC236}">
                <a16:creationId xmlns:a16="http://schemas.microsoft.com/office/drawing/2014/main" id="{5B752FA0-6AC3-A44F-997E-2CAF7C79B799}"/>
              </a:ext>
            </a:extLst>
          </p:cNvPr>
          <p:cNvGrpSpPr>
            <a:grpSpLocks/>
          </p:cNvGrpSpPr>
          <p:nvPr/>
        </p:nvGrpSpPr>
        <p:grpSpPr bwMode="auto">
          <a:xfrm>
            <a:off x="734498" y="1811899"/>
            <a:ext cx="2743808" cy="2593672"/>
            <a:chOff x="0" y="0"/>
            <a:chExt cx="1944000" cy="1944000"/>
          </a:xfrm>
        </p:grpSpPr>
        <p:grpSp>
          <p:nvGrpSpPr>
            <p:cNvPr id="15" name="组合 38">
              <a:extLst>
                <a:ext uri="{FF2B5EF4-FFF2-40B4-BE49-F238E27FC236}">
                  <a16:creationId xmlns:a16="http://schemas.microsoft.com/office/drawing/2014/main" id="{858D5631-B37B-5A4F-B556-8F3F6B2F5E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944000" cy="1944000"/>
              <a:chOff x="0" y="0"/>
              <a:chExt cx="1944000" cy="1944000"/>
            </a:xfrm>
          </p:grpSpPr>
          <p:sp>
            <p:nvSpPr>
              <p:cNvPr id="22" name="椭圆 43">
                <a:extLst>
                  <a:ext uri="{FF2B5EF4-FFF2-40B4-BE49-F238E27FC236}">
                    <a16:creationId xmlns:a16="http://schemas.microsoft.com/office/drawing/2014/main" id="{62A21DCF-250B-474E-9DE7-2225F9E6A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944000" cy="1944000"/>
              </a:xfrm>
              <a:prstGeom prst="ellipse">
                <a:avLst/>
              </a:prstGeom>
              <a:solidFill>
                <a:schemeClr val="bg1">
                  <a:alpha val="70195"/>
                </a:schemeClr>
              </a:solidFill>
              <a:ln w="63500">
                <a:solidFill>
                  <a:schemeClr val="accent6"/>
                </a:solidFill>
                <a:round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弧形 44">
                <a:extLst>
                  <a:ext uri="{FF2B5EF4-FFF2-40B4-BE49-F238E27FC236}">
                    <a16:creationId xmlns:a16="http://schemas.microsoft.com/office/drawing/2014/main" id="{F069736E-3A2C-B942-AB0C-4AD35DA07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944000" cy="1944000"/>
              </a:xfrm>
              <a:custGeom>
                <a:avLst/>
                <a:gdLst>
                  <a:gd name="T0" fmla="*/ 1023982 w 1944000"/>
                  <a:gd name="T1" fmla="*/ 1391 h 1944000"/>
                  <a:gd name="T2" fmla="*/ 1901805 w 1944000"/>
                  <a:gd name="T3" fmla="*/ 688724 h 1944000"/>
                  <a:gd name="T4" fmla="*/ 1556335 w 1944000"/>
                  <a:gd name="T5" fmla="*/ 1748748 h 1944000"/>
                  <a:gd name="T6" fmla="*/ 442087 w 1944000"/>
                  <a:gd name="T7" fmla="*/ 1786849 h 1944000"/>
                  <a:gd name="T8" fmla="*/ 972000 w 1944000"/>
                  <a:gd name="T9" fmla="*/ 972000 h 1944000"/>
                  <a:gd name="T10" fmla="*/ 1023982 w 1944000"/>
                  <a:gd name="T11" fmla="*/ 1391 h 1944000"/>
                  <a:gd name="T12" fmla="*/ 1023982 w 1944000"/>
                  <a:gd name="T13" fmla="*/ 1391 h 1944000"/>
                  <a:gd name="T14" fmla="*/ 1901805 w 1944000"/>
                  <a:gd name="T15" fmla="*/ 688724 h 1944000"/>
                  <a:gd name="T16" fmla="*/ 1556335 w 1944000"/>
                  <a:gd name="T17" fmla="*/ 1748748 h 1944000"/>
                  <a:gd name="T18" fmla="*/ 442087 w 1944000"/>
                  <a:gd name="T19" fmla="*/ 1786849 h 19440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44000" h="1944000" stroke="0">
                    <a:moveTo>
                      <a:pt x="1023982" y="1391"/>
                    </a:moveTo>
                    <a:cubicBezTo>
                      <a:pt x="1431965" y="23241"/>
                      <a:pt x="1782734" y="297892"/>
                      <a:pt x="1901805" y="688724"/>
                    </a:cubicBezTo>
                    <a:cubicBezTo>
                      <a:pt x="2020877" y="1079556"/>
                      <a:pt x="1882830" y="1503130"/>
                      <a:pt x="1556335" y="1748748"/>
                    </a:cubicBezTo>
                    <a:cubicBezTo>
                      <a:pt x="1229840" y="1994366"/>
                      <a:pt x="784598" y="2009590"/>
                      <a:pt x="442087" y="1786849"/>
                    </a:cubicBezTo>
                    <a:lnTo>
                      <a:pt x="972000" y="972000"/>
                    </a:lnTo>
                    <a:lnTo>
                      <a:pt x="1023982" y="1391"/>
                    </a:lnTo>
                    <a:close/>
                  </a:path>
                  <a:path w="1944000" h="1944000" fill="none">
                    <a:moveTo>
                      <a:pt x="1023982" y="1391"/>
                    </a:moveTo>
                    <a:cubicBezTo>
                      <a:pt x="1431965" y="23241"/>
                      <a:pt x="1782734" y="297892"/>
                      <a:pt x="1901805" y="688724"/>
                    </a:cubicBezTo>
                    <a:cubicBezTo>
                      <a:pt x="2020877" y="1079556"/>
                      <a:pt x="1882830" y="1503130"/>
                      <a:pt x="1556335" y="1748748"/>
                    </a:cubicBezTo>
                    <a:cubicBezTo>
                      <a:pt x="1229840" y="1994366"/>
                      <a:pt x="784598" y="2009590"/>
                      <a:pt x="442087" y="1786849"/>
                    </a:cubicBezTo>
                  </a:path>
                </a:pathLst>
              </a:custGeom>
              <a:noFill/>
              <a:ln w="66675" cap="rnd" cmpd="sng">
                <a:solidFill>
                  <a:schemeClr val="accent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  <p:grpSp>
          <p:nvGrpSpPr>
            <p:cNvPr id="17" name="组合 39">
              <a:extLst>
                <a:ext uri="{FF2B5EF4-FFF2-40B4-BE49-F238E27FC236}">
                  <a16:creationId xmlns:a16="http://schemas.microsoft.com/office/drawing/2014/main" id="{9C6937A2-0749-A04F-89A5-6C1A62DE3A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908" y="1073647"/>
              <a:ext cx="1129901" cy="432047"/>
              <a:chOff x="-665" y="-424"/>
              <a:chExt cx="1129901" cy="432047"/>
            </a:xfrm>
          </p:grpSpPr>
          <p:sp>
            <p:nvSpPr>
              <p:cNvPr id="20" name="文本框 41">
                <a:extLst>
                  <a:ext uri="{FF2B5EF4-FFF2-40B4-BE49-F238E27FC236}">
                    <a16:creationId xmlns:a16="http://schemas.microsoft.com/office/drawing/2014/main" id="{AD7EBBC2-9B55-EE4A-B7F6-A56BE22859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391" y="131734"/>
                <a:ext cx="1002072" cy="2998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dirty="0">
                    <a:solidFill>
                      <a:schemeClr val="accent5"/>
                    </a:solidFill>
                    <a:latin typeface="Arial" panose="020B0604020202020204" pitchFamily="34" charset="0"/>
                  </a:rPr>
                  <a:t>Step three</a:t>
                </a:r>
                <a:endParaRPr lang="zh-CN" altLang="en-US" sz="2000" dirty="0">
                  <a:solidFill>
                    <a:schemeClr val="accent5"/>
                  </a:solidFill>
                  <a:latin typeface="Arial" panose="020B0604020202020204" pitchFamily="34" charset="0"/>
                </a:endParaRPr>
              </a:p>
            </p:txBody>
          </p:sp>
          <p:cxnSp>
            <p:nvCxnSpPr>
              <p:cNvPr id="21" name="直接连接符 42">
                <a:extLst>
                  <a:ext uri="{FF2B5EF4-FFF2-40B4-BE49-F238E27FC236}">
                    <a16:creationId xmlns:a16="http://schemas.microsoft.com/office/drawing/2014/main" id="{1AAC9B08-DA64-D64C-B72D-35C3D7FFD5C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665" y="-424"/>
                <a:ext cx="1129901" cy="0"/>
              </a:xfrm>
              <a:prstGeom prst="line">
                <a:avLst/>
              </a:prstGeom>
              <a:noFill/>
              <a:ln w="22225" cap="rnd">
                <a:solidFill>
                  <a:schemeClr val="accent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8" name="Freeform 298">
              <a:extLst>
                <a:ext uri="{FF2B5EF4-FFF2-40B4-BE49-F238E27FC236}">
                  <a16:creationId xmlns:a16="http://schemas.microsoft.com/office/drawing/2014/main" id="{87371C18-9F6F-D347-8A2B-E24D421F52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753" y="442655"/>
              <a:ext cx="624379" cy="517106"/>
            </a:xfrm>
            <a:custGeom>
              <a:avLst/>
              <a:gdLst>
                <a:gd name="T0" fmla="*/ 711951215 w 102"/>
                <a:gd name="T1" fmla="*/ 1221337452 h 85"/>
                <a:gd name="T2" fmla="*/ 337238116 w 102"/>
                <a:gd name="T3" fmla="*/ 1184324830 h 85"/>
                <a:gd name="T4" fmla="*/ 674482354 w 102"/>
                <a:gd name="T5" fmla="*/ 1295356614 h 85"/>
                <a:gd name="T6" fmla="*/ 1049189332 w 102"/>
                <a:gd name="T7" fmla="*/ 1369375775 h 85"/>
                <a:gd name="T8" fmla="*/ 2147483646 w 102"/>
                <a:gd name="T9" fmla="*/ 1887522070 h 85"/>
                <a:gd name="T10" fmla="*/ 2147483646 w 102"/>
                <a:gd name="T11" fmla="*/ 1739477664 h 85"/>
                <a:gd name="T12" fmla="*/ 2147483646 w 102"/>
                <a:gd name="T13" fmla="*/ 2147483646 h 85"/>
                <a:gd name="T14" fmla="*/ 2147483646 w 102"/>
                <a:gd name="T15" fmla="*/ 2147483646 h 85"/>
                <a:gd name="T16" fmla="*/ 112412705 w 102"/>
                <a:gd name="T17" fmla="*/ 2147483646 h 85"/>
                <a:gd name="T18" fmla="*/ 0 w 102"/>
                <a:gd name="T19" fmla="*/ 2146592176 h 85"/>
                <a:gd name="T20" fmla="*/ 0 w 102"/>
                <a:gd name="T21" fmla="*/ 1887522070 h 85"/>
                <a:gd name="T22" fmla="*/ 1161602037 w 102"/>
                <a:gd name="T23" fmla="*/ 1961541232 h 85"/>
                <a:gd name="T24" fmla="*/ 2023440941 w 102"/>
                <a:gd name="T25" fmla="*/ 1665458503 h 85"/>
                <a:gd name="T26" fmla="*/ 1498846275 w 102"/>
                <a:gd name="T27" fmla="*/ 1369375775 h 85"/>
                <a:gd name="T28" fmla="*/ 2147483646 w 102"/>
                <a:gd name="T29" fmla="*/ 1850509448 h 85"/>
                <a:gd name="T30" fmla="*/ 711951215 w 102"/>
                <a:gd name="T31" fmla="*/ 1184324830 h 85"/>
                <a:gd name="T32" fmla="*/ 1161602037 w 102"/>
                <a:gd name="T33" fmla="*/ 1369375775 h 85"/>
                <a:gd name="T34" fmla="*/ 1124133176 w 102"/>
                <a:gd name="T35" fmla="*/ 1591439342 h 85"/>
                <a:gd name="T36" fmla="*/ 187356550 w 102"/>
                <a:gd name="T37" fmla="*/ 1406388397 h 85"/>
                <a:gd name="T38" fmla="*/ 224825411 w 102"/>
                <a:gd name="T39" fmla="*/ 1147318291 h 85"/>
                <a:gd name="T40" fmla="*/ 412181960 w 102"/>
                <a:gd name="T41" fmla="*/ 1110305669 h 85"/>
                <a:gd name="T42" fmla="*/ 1423902431 w 102"/>
                <a:gd name="T43" fmla="*/ 999273885 h 85"/>
                <a:gd name="T44" fmla="*/ 1161602037 w 102"/>
                <a:gd name="T45" fmla="*/ 481133673 h 85"/>
                <a:gd name="T46" fmla="*/ 1124133176 w 102"/>
                <a:gd name="T47" fmla="*/ 518140212 h 85"/>
                <a:gd name="T48" fmla="*/ 1386427448 w 102"/>
                <a:gd name="T49" fmla="*/ 1036286508 h 85"/>
                <a:gd name="T50" fmla="*/ 1423902431 w 102"/>
                <a:gd name="T51" fmla="*/ 999273885 h 85"/>
                <a:gd name="T52" fmla="*/ 1498846275 w 102"/>
                <a:gd name="T53" fmla="*/ 999273885 h 85"/>
                <a:gd name="T54" fmla="*/ 1498846275 w 102"/>
                <a:gd name="T55" fmla="*/ 1184324830 h 85"/>
                <a:gd name="T56" fmla="*/ 1274014743 w 102"/>
                <a:gd name="T57" fmla="*/ 1295356614 h 85"/>
                <a:gd name="T58" fmla="*/ 861832782 w 102"/>
                <a:gd name="T59" fmla="*/ 444121051 h 85"/>
                <a:gd name="T60" fmla="*/ 1086664315 w 102"/>
                <a:gd name="T61" fmla="*/ 333089267 h 85"/>
                <a:gd name="T62" fmla="*/ 1386427448 w 102"/>
                <a:gd name="T63" fmla="*/ 703191157 h 85"/>
                <a:gd name="T64" fmla="*/ 1686196703 w 102"/>
                <a:gd name="T65" fmla="*/ 407114512 h 85"/>
                <a:gd name="T66" fmla="*/ 1611258980 w 102"/>
                <a:gd name="T67" fmla="*/ 703191157 h 85"/>
                <a:gd name="T68" fmla="*/ 1761140547 w 102"/>
                <a:gd name="T69" fmla="*/ 444121051 h 85"/>
                <a:gd name="T70" fmla="*/ 1836084391 w 102"/>
                <a:gd name="T71" fmla="*/ 111031784 h 85"/>
                <a:gd name="T72" fmla="*/ 1611258980 w 102"/>
                <a:gd name="T73" fmla="*/ 370101890 h 85"/>
                <a:gd name="T74" fmla="*/ 1536315136 w 102"/>
                <a:gd name="T75" fmla="*/ 777216402 h 85"/>
                <a:gd name="T76" fmla="*/ 1723671686 w 102"/>
                <a:gd name="T77" fmla="*/ 888242102 h 85"/>
                <a:gd name="T78" fmla="*/ 2098378664 w 102"/>
                <a:gd name="T79" fmla="*/ 111031784 h 85"/>
                <a:gd name="T80" fmla="*/ 1873553253 w 102"/>
                <a:gd name="T81" fmla="*/ 0 h 85"/>
                <a:gd name="T82" fmla="*/ 1761140547 w 102"/>
                <a:gd name="T83" fmla="*/ 111031784 h 8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02" h="85">
                  <a:moveTo>
                    <a:pt x="26" y="36"/>
                  </a:moveTo>
                  <a:cubicBezTo>
                    <a:pt x="25" y="35"/>
                    <a:pt x="22" y="34"/>
                    <a:pt x="19" y="33"/>
                  </a:cubicBezTo>
                  <a:cubicBezTo>
                    <a:pt x="16" y="33"/>
                    <a:pt x="13" y="32"/>
                    <a:pt x="11" y="32"/>
                  </a:cubicBezTo>
                  <a:cubicBezTo>
                    <a:pt x="10" y="32"/>
                    <a:pt x="9" y="32"/>
                    <a:pt x="9" y="32"/>
                  </a:cubicBezTo>
                  <a:cubicBezTo>
                    <a:pt x="9" y="32"/>
                    <a:pt x="10" y="32"/>
                    <a:pt x="11" y="33"/>
                  </a:cubicBezTo>
                  <a:cubicBezTo>
                    <a:pt x="13" y="34"/>
                    <a:pt x="15" y="35"/>
                    <a:pt x="18" y="35"/>
                  </a:cubicBezTo>
                  <a:cubicBezTo>
                    <a:pt x="21" y="36"/>
                    <a:pt x="24" y="37"/>
                    <a:pt x="26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6"/>
                    <a:pt x="26" y="36"/>
                  </a:cubicBezTo>
                  <a:close/>
                  <a:moveTo>
                    <a:pt x="88" y="51"/>
                  </a:moveTo>
                  <a:cubicBezTo>
                    <a:pt x="88" y="47"/>
                    <a:pt x="88" y="47"/>
                    <a:pt x="88" y="47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8" y="51"/>
                    <a:pt x="88" y="51"/>
                    <a:pt x="88" y="51"/>
                  </a:cubicBezTo>
                  <a:close/>
                  <a:moveTo>
                    <a:pt x="19" y="32"/>
                  </a:moveTo>
                  <a:cubicBezTo>
                    <a:pt x="23" y="32"/>
                    <a:pt x="25" y="33"/>
                    <a:pt x="27" y="34"/>
                  </a:cubicBezTo>
                  <a:cubicBezTo>
                    <a:pt x="29" y="35"/>
                    <a:pt x="30" y="36"/>
                    <a:pt x="31" y="37"/>
                  </a:cubicBezTo>
                  <a:cubicBezTo>
                    <a:pt x="31" y="37"/>
                    <a:pt x="31" y="38"/>
                    <a:pt x="31" y="38"/>
                  </a:cubicBezTo>
                  <a:cubicBezTo>
                    <a:pt x="31" y="40"/>
                    <a:pt x="30" y="42"/>
                    <a:pt x="30" y="43"/>
                  </a:cubicBezTo>
                  <a:cubicBezTo>
                    <a:pt x="30" y="44"/>
                    <a:pt x="29" y="44"/>
                    <a:pt x="29" y="44"/>
                  </a:cubicBezTo>
                  <a:cubicBezTo>
                    <a:pt x="25" y="46"/>
                    <a:pt x="7" y="42"/>
                    <a:pt x="5" y="38"/>
                  </a:cubicBezTo>
                  <a:cubicBezTo>
                    <a:pt x="5" y="38"/>
                    <a:pt x="4" y="37"/>
                    <a:pt x="5" y="37"/>
                  </a:cubicBezTo>
                  <a:cubicBezTo>
                    <a:pt x="5" y="35"/>
                    <a:pt x="6" y="33"/>
                    <a:pt x="6" y="31"/>
                  </a:cubicBezTo>
                  <a:cubicBezTo>
                    <a:pt x="6" y="31"/>
                    <a:pt x="6" y="31"/>
                    <a:pt x="7" y="30"/>
                  </a:cubicBezTo>
                  <a:cubicBezTo>
                    <a:pt x="8" y="30"/>
                    <a:pt x="9" y="30"/>
                    <a:pt x="11" y="30"/>
                  </a:cubicBezTo>
                  <a:cubicBezTo>
                    <a:pt x="13" y="30"/>
                    <a:pt x="16" y="31"/>
                    <a:pt x="19" y="32"/>
                  </a:cubicBezTo>
                  <a:close/>
                  <a:moveTo>
                    <a:pt x="38" y="27"/>
                  </a:moveTo>
                  <a:cubicBezTo>
                    <a:pt x="38" y="25"/>
                    <a:pt x="36" y="23"/>
                    <a:pt x="35" y="20"/>
                  </a:cubicBezTo>
                  <a:cubicBezTo>
                    <a:pt x="33" y="17"/>
                    <a:pt x="32" y="15"/>
                    <a:pt x="31" y="13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9" y="12"/>
                    <a:pt x="29" y="12"/>
                    <a:pt x="30" y="14"/>
                  </a:cubicBezTo>
                  <a:cubicBezTo>
                    <a:pt x="30" y="16"/>
                    <a:pt x="32" y="18"/>
                    <a:pt x="33" y="21"/>
                  </a:cubicBezTo>
                  <a:cubicBezTo>
                    <a:pt x="35" y="24"/>
                    <a:pt x="36" y="26"/>
                    <a:pt x="37" y="28"/>
                  </a:cubicBezTo>
                  <a:cubicBezTo>
                    <a:pt x="38" y="29"/>
                    <a:pt x="39" y="29"/>
                    <a:pt x="39" y="29"/>
                  </a:cubicBezTo>
                  <a:cubicBezTo>
                    <a:pt x="39" y="29"/>
                    <a:pt x="39" y="28"/>
                    <a:pt x="38" y="27"/>
                  </a:cubicBezTo>
                  <a:close/>
                  <a:moveTo>
                    <a:pt x="37" y="19"/>
                  </a:moveTo>
                  <a:cubicBezTo>
                    <a:pt x="38" y="22"/>
                    <a:pt x="39" y="25"/>
                    <a:pt x="40" y="27"/>
                  </a:cubicBezTo>
                  <a:cubicBezTo>
                    <a:pt x="41" y="29"/>
                    <a:pt x="41" y="30"/>
                    <a:pt x="41" y="31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8" y="33"/>
                    <a:pt x="37" y="34"/>
                    <a:pt x="35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0" y="33"/>
                    <a:pt x="21" y="17"/>
                    <a:pt x="22" y="13"/>
                  </a:cubicBezTo>
                  <a:cubicBezTo>
                    <a:pt x="22" y="12"/>
                    <a:pt x="22" y="12"/>
                    <a:pt x="23" y="12"/>
                  </a:cubicBezTo>
                  <a:cubicBezTo>
                    <a:pt x="24" y="11"/>
                    <a:pt x="26" y="10"/>
                    <a:pt x="27" y="9"/>
                  </a:cubicBezTo>
                  <a:cubicBezTo>
                    <a:pt x="28" y="9"/>
                    <a:pt x="28" y="9"/>
                    <a:pt x="29" y="9"/>
                  </a:cubicBezTo>
                  <a:cubicBezTo>
                    <a:pt x="30" y="9"/>
                    <a:pt x="31" y="10"/>
                    <a:pt x="32" y="12"/>
                  </a:cubicBezTo>
                  <a:cubicBezTo>
                    <a:pt x="33" y="14"/>
                    <a:pt x="35" y="16"/>
                    <a:pt x="37" y="19"/>
                  </a:cubicBezTo>
                  <a:close/>
                  <a:moveTo>
                    <a:pt x="48" y="4"/>
                  </a:moveTo>
                  <a:cubicBezTo>
                    <a:pt x="47" y="6"/>
                    <a:pt x="46" y="8"/>
                    <a:pt x="45" y="11"/>
                  </a:cubicBezTo>
                  <a:cubicBezTo>
                    <a:pt x="44" y="13"/>
                    <a:pt x="43" y="16"/>
                    <a:pt x="43" y="18"/>
                  </a:cubicBezTo>
                  <a:cubicBezTo>
                    <a:pt x="43" y="19"/>
                    <a:pt x="42" y="19"/>
                    <a:pt x="43" y="19"/>
                  </a:cubicBezTo>
                  <a:cubicBezTo>
                    <a:pt x="43" y="19"/>
                    <a:pt x="43" y="19"/>
                    <a:pt x="44" y="18"/>
                  </a:cubicBezTo>
                  <a:cubicBezTo>
                    <a:pt x="45" y="16"/>
                    <a:pt x="46" y="14"/>
                    <a:pt x="47" y="12"/>
                  </a:cubicBezTo>
                  <a:cubicBezTo>
                    <a:pt x="48" y="9"/>
                    <a:pt x="49" y="7"/>
                    <a:pt x="49" y="5"/>
                  </a:cubicBezTo>
                  <a:cubicBezTo>
                    <a:pt x="49" y="4"/>
                    <a:pt x="49" y="3"/>
                    <a:pt x="49" y="3"/>
                  </a:cubicBezTo>
                  <a:cubicBezTo>
                    <a:pt x="49" y="3"/>
                    <a:pt x="49" y="3"/>
                    <a:pt x="48" y="4"/>
                  </a:cubicBezTo>
                  <a:close/>
                  <a:moveTo>
                    <a:pt x="43" y="10"/>
                  </a:moveTo>
                  <a:cubicBezTo>
                    <a:pt x="42" y="13"/>
                    <a:pt x="42" y="16"/>
                    <a:pt x="41" y="17"/>
                  </a:cubicBezTo>
                  <a:cubicBezTo>
                    <a:pt x="41" y="19"/>
                    <a:pt x="41" y="21"/>
                    <a:pt x="41" y="21"/>
                  </a:cubicBezTo>
                  <a:cubicBezTo>
                    <a:pt x="41" y="22"/>
                    <a:pt x="41" y="22"/>
                    <a:pt x="42" y="22"/>
                  </a:cubicBezTo>
                  <a:cubicBezTo>
                    <a:pt x="43" y="23"/>
                    <a:pt x="45" y="23"/>
                    <a:pt x="46" y="24"/>
                  </a:cubicBezTo>
                  <a:cubicBezTo>
                    <a:pt x="47" y="24"/>
                    <a:pt x="47" y="24"/>
                    <a:pt x="48" y="24"/>
                  </a:cubicBezTo>
                  <a:cubicBezTo>
                    <a:pt x="51" y="22"/>
                    <a:pt x="57" y="7"/>
                    <a:pt x="56" y="3"/>
                  </a:cubicBezTo>
                  <a:cubicBezTo>
                    <a:pt x="56" y="3"/>
                    <a:pt x="56" y="3"/>
                    <a:pt x="55" y="2"/>
                  </a:cubicBezTo>
                  <a:cubicBezTo>
                    <a:pt x="54" y="2"/>
                    <a:pt x="52" y="1"/>
                    <a:pt x="50" y="0"/>
                  </a:cubicBezTo>
                  <a:cubicBezTo>
                    <a:pt x="50" y="0"/>
                    <a:pt x="50" y="0"/>
                    <a:pt x="49" y="1"/>
                  </a:cubicBezTo>
                  <a:cubicBezTo>
                    <a:pt x="49" y="1"/>
                    <a:pt x="48" y="2"/>
                    <a:pt x="47" y="3"/>
                  </a:cubicBezTo>
                  <a:cubicBezTo>
                    <a:pt x="46" y="5"/>
                    <a:pt x="45" y="8"/>
                    <a:pt x="43" y="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175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ML Work flow and tuning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F4252A-CEDF-1E49-95A4-C67293710B8B}"/>
              </a:ext>
            </a:extLst>
          </p:cNvPr>
          <p:cNvSpPr txBox="1"/>
          <p:nvPr/>
        </p:nvSpPr>
        <p:spPr>
          <a:xfrm>
            <a:off x="929745" y="1374182"/>
            <a:ext cx="380361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Ridge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Grid Search alpha(0,15,10000)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Cross Validation = 5 folds 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FCE317-F429-D341-9594-216FA9E36293}"/>
              </a:ext>
            </a:extLst>
          </p:cNvPr>
          <p:cNvSpPr txBox="1"/>
          <p:nvPr/>
        </p:nvSpPr>
        <p:spPr>
          <a:xfrm>
            <a:off x="6383477" y="1308594"/>
            <a:ext cx="380361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Lasso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Grid Search alpha((0.0001, 0.01, 500))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Cross Validation = 6 folds 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229D2B-E394-C745-AEC9-EF2B6570B80C}"/>
              </a:ext>
            </a:extLst>
          </p:cNvPr>
          <p:cNvSpPr txBox="1"/>
          <p:nvPr/>
        </p:nvSpPr>
        <p:spPr>
          <a:xfrm>
            <a:off x="929745" y="3647612"/>
            <a:ext cx="380361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Random Forest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Original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Grid Search {﻿ "</a:t>
            </a:r>
            <a:r>
              <a:rPr lang="en-US" sz="2000" dirty="0" err="1"/>
              <a:t>n_estimators</a:t>
            </a:r>
            <a:r>
              <a:rPr lang="en-US" sz="2000" dirty="0"/>
              <a:t>": [650],</a:t>
            </a:r>
          </a:p>
          <a:p>
            <a:r>
              <a:rPr lang="en-US" sz="2000" dirty="0"/>
              <a:t>    "</a:t>
            </a:r>
            <a:r>
              <a:rPr lang="en-US" sz="2000" dirty="0" err="1"/>
              <a:t>min_samples_leaf</a:t>
            </a:r>
            <a:r>
              <a:rPr lang="en-US" sz="2000" dirty="0"/>
              <a:t>": [2],</a:t>
            </a:r>
          </a:p>
          <a:p>
            <a:r>
              <a:rPr lang="en-US" sz="2000" dirty="0"/>
              <a:t>    "</a:t>
            </a:r>
            <a:r>
              <a:rPr lang="en-US" sz="2000" dirty="0" err="1"/>
              <a:t>min_samples_split</a:t>
            </a:r>
            <a:r>
              <a:rPr lang="en-US" sz="2000" dirty="0"/>
              <a:t>": [2],</a:t>
            </a:r>
          </a:p>
          <a:p>
            <a:r>
              <a:rPr lang="en-US" sz="2000" dirty="0"/>
              <a:t>    "</a:t>
            </a:r>
            <a:r>
              <a:rPr lang="en-US" sz="2000" dirty="0" err="1"/>
              <a:t>random_state</a:t>
            </a:r>
            <a:r>
              <a:rPr lang="en-US" sz="2000" dirty="0"/>
              <a:t>": [42]}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Cross Validation = 5 folds 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26259-3ED1-1A40-87DB-4F99F112FC33}"/>
              </a:ext>
            </a:extLst>
          </p:cNvPr>
          <p:cNvSpPr txBox="1"/>
          <p:nvPr/>
        </p:nvSpPr>
        <p:spPr>
          <a:xfrm>
            <a:off x="6383477" y="3862765"/>
            <a:ext cx="380361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5"/>
                </a:solidFill>
              </a:rPr>
              <a:t>xgBoost</a:t>
            </a:r>
            <a:endParaRPr lang="en-US" sz="3200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Originsl</a:t>
            </a:r>
            <a:r>
              <a:rPr lang="en-US" sz="2000" dirty="0"/>
              <a:t>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Scaled features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0468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Domain Knowledge - How It Helped</a:t>
            </a:r>
            <a:endParaRPr lang="en-US" dirty="0"/>
          </a:p>
        </p:txBody>
      </p:sp>
      <p:sp>
        <p:nvSpPr>
          <p:cNvPr id="9" name="Google Shape;93;p14">
            <a:extLst>
              <a:ext uri="{FF2B5EF4-FFF2-40B4-BE49-F238E27FC236}">
                <a16:creationId xmlns:a16="http://schemas.microsoft.com/office/drawing/2014/main" id="{D9C160C7-426D-FC43-8516-256E027CD3A7}"/>
              </a:ext>
            </a:extLst>
          </p:cNvPr>
          <p:cNvSpPr txBox="1">
            <a:spLocks/>
          </p:cNvSpPr>
          <p:nvPr/>
        </p:nvSpPr>
        <p:spPr>
          <a:xfrm>
            <a:off x="555855" y="1374181"/>
            <a:ext cx="7688700" cy="45530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Immediate understanding of most variables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US" sz="2400" dirty="0"/>
              <a:t>What is an irregular lot?</a:t>
            </a:r>
          </a:p>
          <a:p>
            <a:pPr marL="615950" lvl="1" indent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Instinct on which would matter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US" sz="2400" dirty="0"/>
              <a:t>Lot frontage is not a big deal in residential real estate</a:t>
            </a:r>
          </a:p>
          <a:p>
            <a:pPr marL="615950" lvl="1" indent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Uses of model outside of strictly predicting house price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US" sz="2400" dirty="0"/>
              <a:t>After seeing weight of certain factors, steer marketing of home in certain direction</a:t>
            </a:r>
          </a:p>
          <a:p>
            <a:pPr marL="914400" indent="0">
              <a:spcBef>
                <a:spcPts val="1600"/>
              </a:spcBef>
              <a:spcAft>
                <a:spcPts val="1600"/>
              </a:spcAft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77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Domain Knowledge - Where It Didn’t Help</a:t>
            </a:r>
            <a:endParaRPr lang="en-US" dirty="0"/>
          </a:p>
        </p:txBody>
      </p:sp>
      <p:sp>
        <p:nvSpPr>
          <p:cNvPr id="9" name="Google Shape;99;p15">
            <a:extLst>
              <a:ext uri="{FF2B5EF4-FFF2-40B4-BE49-F238E27FC236}">
                <a16:creationId xmlns:a16="http://schemas.microsoft.com/office/drawing/2014/main" id="{6A5F4190-B380-084B-9447-7BBEEED14742}"/>
              </a:ext>
            </a:extLst>
          </p:cNvPr>
          <p:cNvSpPr txBox="1">
            <a:spLocks/>
          </p:cNvSpPr>
          <p:nvPr/>
        </p:nvSpPr>
        <p:spPr>
          <a:xfrm>
            <a:off x="553228" y="1396570"/>
            <a:ext cx="7688700" cy="33550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Multicollinearity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US" sz="2400" dirty="0"/>
              <a:t>A feature may be intuitively important, though it’s value may be contained elsewhere</a:t>
            </a:r>
          </a:p>
          <a:p>
            <a:pPr marL="1371600" lvl="2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</a:pPr>
            <a:r>
              <a:rPr lang="en-US" sz="2400" dirty="0"/>
              <a:t>House Age had a VIF of 10</a:t>
            </a:r>
          </a:p>
          <a:p>
            <a:pPr marL="1073150" lvl="2" indent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Neighborhoods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US" sz="2400" dirty="0"/>
              <a:t>Never been to Ames, Iowa, therefore, no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3598171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RMSE Scores</a:t>
            </a:r>
            <a:endParaRPr lang="en-US" dirty="0"/>
          </a:p>
        </p:txBody>
      </p:sp>
      <p:graphicFrame>
        <p:nvGraphicFramePr>
          <p:cNvPr id="6" name="Google Shape;105;p16">
            <a:extLst>
              <a:ext uri="{FF2B5EF4-FFF2-40B4-BE49-F238E27FC236}">
                <a16:creationId xmlns:a16="http://schemas.microsoft.com/office/drawing/2014/main" id="{E40D296A-1EB3-6745-81EF-7172DBBBBD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2234834"/>
              </p:ext>
            </p:extLst>
          </p:nvPr>
        </p:nvGraphicFramePr>
        <p:xfrm>
          <a:off x="553228" y="1803306"/>
          <a:ext cx="7239000" cy="38402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3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Model</a:t>
                      </a:r>
                      <a:endParaRPr sz="2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/>
                        <a:t>Best Score</a:t>
                      </a:r>
                      <a:endParaRPr sz="2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Stacked Model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0.1169</a:t>
                      </a:r>
                      <a:endParaRPr sz="2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Lasso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0.1189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Ridge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0.1201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XGB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0.1256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VIF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0.1422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Random Forest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dirty="0"/>
                        <a:t>0.1449</a:t>
                      </a:r>
                      <a:endParaRPr sz="2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451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RMSE Scores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2723E-C786-444D-B075-20B56C1F6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28" y="1263614"/>
            <a:ext cx="9145943" cy="556166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71661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Lasso Features Importance </a:t>
            </a:r>
            <a:endParaRPr lang="en-US" dirty="0"/>
          </a:p>
        </p:txBody>
      </p:sp>
      <p:pic>
        <p:nvPicPr>
          <p:cNvPr id="6" name="Google Shape;124;p19">
            <a:extLst>
              <a:ext uri="{FF2B5EF4-FFF2-40B4-BE49-F238E27FC236}">
                <a16:creationId xmlns:a16="http://schemas.microsoft.com/office/drawing/2014/main" id="{6D57B426-A06D-B344-902E-1C37F1B90A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6" y="1173192"/>
            <a:ext cx="9901987" cy="5447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4536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Why care?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B4C92D-D243-6E42-ADA2-A3D5F678C993}"/>
              </a:ext>
            </a:extLst>
          </p:cNvPr>
          <p:cNvSpPr txBox="1"/>
          <p:nvPr/>
        </p:nvSpPr>
        <p:spPr>
          <a:xfrm>
            <a:off x="1806498" y="1805116"/>
            <a:ext cx="4114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Information for homebuyers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F42311-01E4-8B47-ACE2-A15528132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16" y="3857070"/>
            <a:ext cx="641952" cy="641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6FF951-161B-DB44-904D-36AC01ED39A7}"/>
              </a:ext>
            </a:extLst>
          </p:cNvPr>
          <p:cNvSpPr txBox="1"/>
          <p:nvPr/>
        </p:nvSpPr>
        <p:spPr>
          <a:xfrm>
            <a:off x="1806497" y="3815026"/>
            <a:ext cx="4549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Machine learning helping to make informed decisions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4B8D39-BCF1-2540-BA9C-F7BAF9310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16" y="2792608"/>
            <a:ext cx="641952" cy="6441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50131E-E0F6-5942-8F2F-805C119282EB}"/>
              </a:ext>
            </a:extLst>
          </p:cNvPr>
          <p:cNvSpPr/>
          <p:nvPr/>
        </p:nvSpPr>
        <p:spPr>
          <a:xfrm>
            <a:off x="1806497" y="2858159"/>
            <a:ext cx="42895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Factors can potentially effect house prices in Iowa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013E5E-9DA3-9346-9F40-629079D4E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E52DF4-0AF6-3049-A56E-845896C2C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40" y="1691774"/>
            <a:ext cx="680528" cy="6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24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Lasso Features Importance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AF016-2996-244E-83E0-52AAB381E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2" y="1126066"/>
            <a:ext cx="98298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23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Model Overview</a:t>
            </a:r>
            <a:endParaRPr lang="en-US" dirty="0"/>
          </a:p>
        </p:txBody>
      </p:sp>
      <p:sp>
        <p:nvSpPr>
          <p:cNvPr id="7" name="Google Shape;142;p22">
            <a:extLst>
              <a:ext uri="{FF2B5EF4-FFF2-40B4-BE49-F238E27FC236}">
                <a16:creationId xmlns:a16="http://schemas.microsoft.com/office/drawing/2014/main" id="{625C32BE-E4B3-474C-A01B-5928C2F99BCF}"/>
              </a:ext>
            </a:extLst>
          </p:cNvPr>
          <p:cNvSpPr txBox="1">
            <a:spLocks/>
          </p:cNvSpPr>
          <p:nvPr/>
        </p:nvSpPr>
        <p:spPr>
          <a:xfrm>
            <a:off x="553228" y="1429288"/>
            <a:ext cx="7688700" cy="36085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Both Lasso and Random Forest assigned strong weights to Overall Quality and Gross Living Area</a:t>
            </a:r>
          </a:p>
          <a:p>
            <a:pPr marL="146050" indent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Ensemble method in which a new model is trained from the predictions of previous models </a:t>
            </a:r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Helps to counteract weaknesses of 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811148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Methodology - Stacking</a:t>
            </a:r>
            <a:endParaRPr lang="en-US" dirty="0"/>
          </a:p>
        </p:txBody>
      </p:sp>
      <p:sp>
        <p:nvSpPr>
          <p:cNvPr id="7" name="Google Shape;142;p22">
            <a:extLst>
              <a:ext uri="{FF2B5EF4-FFF2-40B4-BE49-F238E27FC236}">
                <a16:creationId xmlns:a16="http://schemas.microsoft.com/office/drawing/2014/main" id="{625C32BE-E4B3-474C-A01B-5928C2F99BCF}"/>
              </a:ext>
            </a:extLst>
          </p:cNvPr>
          <p:cNvSpPr txBox="1">
            <a:spLocks/>
          </p:cNvSpPr>
          <p:nvPr/>
        </p:nvSpPr>
        <p:spPr>
          <a:xfrm>
            <a:off x="553228" y="1281725"/>
            <a:ext cx="8349232" cy="2261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dirty="0"/>
              <a:t>Ensemble method in which a new model is trained from the predictions of previous models </a:t>
            </a:r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endParaRPr lang="en-US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dirty="0"/>
              <a:t>Helps to counteract weaknesses of different models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sz="1000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sz="1000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r>
              <a:rPr lang="en-US" sz="1000" dirty="0"/>
              <a:t>Image Source: </a:t>
            </a:r>
            <a:r>
              <a:rPr lang="en-US" sz="1000" u="sng" dirty="0">
                <a:solidFill>
                  <a:schemeClr val="hlink"/>
                </a:solidFill>
                <a:hlinkClick r:id="rId3"/>
              </a:rPr>
              <a:t>https://medium.com/@rrfd/boosting-bagging-and-stacking-ensemble-methods-with-sklearn-and-mlens-a455c0c982de</a:t>
            </a:r>
            <a:r>
              <a:rPr lang="en-US" sz="1000" dirty="0"/>
              <a:t> </a:t>
            </a:r>
          </a:p>
        </p:txBody>
      </p:sp>
      <p:pic>
        <p:nvPicPr>
          <p:cNvPr id="8" name="Google Shape;143;p22">
            <a:extLst>
              <a:ext uri="{FF2B5EF4-FFF2-40B4-BE49-F238E27FC236}">
                <a16:creationId xmlns:a16="http://schemas.microsoft.com/office/drawing/2014/main" id="{BD05C29C-672A-A44E-A9B2-025EC34175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438" y="3043519"/>
            <a:ext cx="6305132" cy="2532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4852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Next Steps</a:t>
            </a:r>
            <a:endParaRPr lang="en-US" dirty="0"/>
          </a:p>
        </p:txBody>
      </p:sp>
      <p:sp>
        <p:nvSpPr>
          <p:cNvPr id="7" name="Google Shape;149;p23">
            <a:extLst>
              <a:ext uri="{FF2B5EF4-FFF2-40B4-BE49-F238E27FC236}">
                <a16:creationId xmlns:a16="http://schemas.microsoft.com/office/drawing/2014/main" id="{37E3FF32-A60D-E340-A837-751BBB4A3F26}"/>
              </a:ext>
            </a:extLst>
          </p:cNvPr>
          <p:cNvSpPr txBox="1">
            <a:spLocks/>
          </p:cNvSpPr>
          <p:nvPr/>
        </p:nvSpPr>
        <p:spPr>
          <a:xfrm>
            <a:off x="555855" y="1374181"/>
            <a:ext cx="7688700" cy="418122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More feature engineering</a:t>
            </a:r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More subtle use of the model to analyze which features are most important</a:t>
            </a:r>
          </a:p>
          <a:p>
            <a:pPr marL="146050" indent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Can be helpful for renovations and brokers preparing marketing materials</a:t>
            </a:r>
          </a:p>
        </p:txBody>
      </p:sp>
    </p:spTree>
    <p:extLst>
      <p:ext uri="{BB962C8B-B14F-4D97-AF65-F5344CB8AC3E}">
        <p14:creationId xmlns:p14="http://schemas.microsoft.com/office/powerpoint/2010/main" val="2864180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What we wanted to discover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802AA-0261-3242-9A13-1E2005F2D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416" y="1866899"/>
            <a:ext cx="9905998" cy="3124201"/>
          </a:xfrm>
        </p:spPr>
        <p:txBody>
          <a:bodyPr>
            <a:normAutofit/>
          </a:bodyPr>
          <a:lstStyle/>
          <a:p>
            <a:r>
              <a:rPr lang="en-US" sz="2400" dirty="0"/>
              <a:t>What factors are important for determining the price?</a:t>
            </a:r>
          </a:p>
          <a:p>
            <a:endParaRPr lang="en-US" sz="2400" dirty="0"/>
          </a:p>
          <a:p>
            <a:r>
              <a:rPr lang="en-US" sz="2400" dirty="0"/>
              <a:t>How well can we predict prices?</a:t>
            </a:r>
          </a:p>
          <a:p>
            <a:endParaRPr lang="en-US" sz="2400" dirty="0"/>
          </a:p>
          <a:p>
            <a:r>
              <a:rPr lang="en-US" sz="2400" dirty="0"/>
              <a:t>Which model is the best suited for the task 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54EB6-43D5-A84C-B5DB-4DEC151CD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75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Teamwork makes the dream work! 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332FC-26F1-5B47-9966-B6576E9E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C0FD8E-2479-FC4B-AABE-96408EB813EA}"/>
              </a:ext>
            </a:extLst>
          </p:cNvPr>
          <p:cNvSpPr/>
          <p:nvPr/>
        </p:nvSpPr>
        <p:spPr>
          <a:xfrm>
            <a:off x="4368955" y="1363851"/>
            <a:ext cx="3454090" cy="9841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EDA as a team </a:t>
            </a:r>
            <a:r>
              <a:rPr lang="en-US" sz="14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Wingdings" pitchFamily="2" charset="2"/>
              </a:rPr>
              <a:t></a:t>
            </a:r>
            <a:r>
              <a:rPr lang="en-US" sz="20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Wingdings" pitchFamily="2" charset="2"/>
              </a:rPr>
              <a:t> </a:t>
            </a:r>
            <a:r>
              <a:rPr lang="en-US" sz="20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imputation &amp; feature 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6484A7-D722-B046-9700-96B37698B33A}"/>
              </a:ext>
            </a:extLst>
          </p:cNvPr>
          <p:cNvSpPr/>
          <p:nvPr/>
        </p:nvSpPr>
        <p:spPr>
          <a:xfrm>
            <a:off x="2768755" y="2878600"/>
            <a:ext cx="160020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Cleaning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C9A0ED-455A-C949-BAB5-A99B31EE5735}"/>
              </a:ext>
            </a:extLst>
          </p:cNvPr>
          <p:cNvSpPr/>
          <p:nvPr/>
        </p:nvSpPr>
        <p:spPr>
          <a:xfrm>
            <a:off x="5295900" y="2878600"/>
            <a:ext cx="160020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Linear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6FC5194-CE7D-644A-85EC-300710C57EE7}"/>
              </a:ext>
            </a:extLst>
          </p:cNvPr>
          <p:cNvSpPr/>
          <p:nvPr/>
        </p:nvSpPr>
        <p:spPr>
          <a:xfrm>
            <a:off x="7823045" y="2878600"/>
            <a:ext cx="160020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Tree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C36BACE-86B5-C842-BE5A-CB542293A4ED}"/>
              </a:ext>
            </a:extLst>
          </p:cNvPr>
          <p:cNvSpPr/>
          <p:nvPr/>
        </p:nvSpPr>
        <p:spPr>
          <a:xfrm>
            <a:off x="4368955" y="3917995"/>
            <a:ext cx="3454090" cy="73009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Tune models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22DC945-795B-114F-8E06-43EBDB4230DC}"/>
              </a:ext>
            </a:extLst>
          </p:cNvPr>
          <p:cNvSpPr/>
          <p:nvPr/>
        </p:nvSpPr>
        <p:spPr>
          <a:xfrm>
            <a:off x="4368955" y="4980149"/>
            <a:ext cx="3454090" cy="73009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Share and compare results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7BF6A87-A969-B847-AEBC-849C93C1FF92}"/>
              </a:ext>
            </a:extLst>
          </p:cNvPr>
          <p:cNvSpPr/>
          <p:nvPr/>
        </p:nvSpPr>
        <p:spPr>
          <a:xfrm>
            <a:off x="4368955" y="6042303"/>
            <a:ext cx="3454090" cy="73009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Recalibrate models based on best features/top models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637BAEF-1DD6-A840-A493-7A1D9EC900E0}"/>
              </a:ext>
            </a:extLst>
          </p:cNvPr>
          <p:cNvSpPr/>
          <p:nvPr/>
        </p:nvSpPr>
        <p:spPr>
          <a:xfrm rot="7817411" flipV="1">
            <a:off x="4079045" y="2518486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5D693EFB-C8A0-DD47-B03F-01B9D95C2C89}"/>
              </a:ext>
            </a:extLst>
          </p:cNvPr>
          <p:cNvSpPr/>
          <p:nvPr/>
        </p:nvSpPr>
        <p:spPr>
          <a:xfrm rot="3228555" flipV="1">
            <a:off x="7692124" y="2511693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54965AD-72A7-1342-A07D-174AC7251545}"/>
              </a:ext>
            </a:extLst>
          </p:cNvPr>
          <p:cNvSpPr/>
          <p:nvPr/>
        </p:nvSpPr>
        <p:spPr>
          <a:xfrm rot="5400000" flipV="1">
            <a:off x="5818904" y="2535438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348B448-C648-EC48-8DDC-A9DE654AE90A}"/>
              </a:ext>
            </a:extLst>
          </p:cNvPr>
          <p:cNvSpPr/>
          <p:nvPr/>
        </p:nvSpPr>
        <p:spPr>
          <a:xfrm rot="5400000" flipV="1">
            <a:off x="5850941" y="3638989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410C59E-A26D-7D46-8A00-0FF33796A131}"/>
              </a:ext>
            </a:extLst>
          </p:cNvPr>
          <p:cNvSpPr/>
          <p:nvPr/>
        </p:nvSpPr>
        <p:spPr>
          <a:xfrm rot="5400000" flipV="1">
            <a:off x="5817797" y="4693826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2559562-6DC1-074E-BF85-A1CC30264617}"/>
              </a:ext>
            </a:extLst>
          </p:cNvPr>
          <p:cNvSpPr/>
          <p:nvPr/>
        </p:nvSpPr>
        <p:spPr>
          <a:xfrm rot="5400000" flipV="1">
            <a:off x="5850942" y="5755980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B952860D-48A6-C843-8C96-15048BE8DB6D}"/>
              </a:ext>
            </a:extLst>
          </p:cNvPr>
          <p:cNvSpPr/>
          <p:nvPr/>
        </p:nvSpPr>
        <p:spPr>
          <a:xfrm rot="7817411" flipV="1">
            <a:off x="7565284" y="3610104"/>
            <a:ext cx="429487" cy="251316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d Left Arrow 25">
            <a:extLst>
              <a:ext uri="{FF2B5EF4-FFF2-40B4-BE49-F238E27FC236}">
                <a16:creationId xmlns:a16="http://schemas.microsoft.com/office/drawing/2014/main" id="{0312262C-8985-AC45-9121-577646CE8537}"/>
              </a:ext>
            </a:extLst>
          </p:cNvPr>
          <p:cNvSpPr/>
          <p:nvPr/>
        </p:nvSpPr>
        <p:spPr>
          <a:xfrm rot="11845230">
            <a:off x="3865825" y="3132668"/>
            <a:ext cx="731520" cy="3281205"/>
          </a:xfrm>
          <a:prstGeom prst="curvedLef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Right Arrow 28">
            <a:extLst>
              <a:ext uri="{FF2B5EF4-FFF2-40B4-BE49-F238E27FC236}">
                <a16:creationId xmlns:a16="http://schemas.microsoft.com/office/drawing/2014/main" id="{D081714A-B173-0240-A1E4-3D20B4DBFDA1}"/>
              </a:ext>
            </a:extLst>
          </p:cNvPr>
          <p:cNvSpPr/>
          <p:nvPr/>
        </p:nvSpPr>
        <p:spPr>
          <a:xfrm rot="12091914">
            <a:off x="8520191" y="3512924"/>
            <a:ext cx="619415" cy="3294763"/>
          </a:xfrm>
          <a:prstGeom prst="curvedRightArrow">
            <a:avLst>
              <a:gd name="adj1" fmla="val 27124"/>
              <a:gd name="adj2" fmla="val 52981"/>
              <a:gd name="adj3" fmla="val 39161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18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EDA and feature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332FC-26F1-5B47-9966-B6576E9E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0058304-D689-2043-A657-41C941919F9B}"/>
              </a:ext>
            </a:extLst>
          </p:cNvPr>
          <p:cNvSpPr/>
          <p:nvPr/>
        </p:nvSpPr>
        <p:spPr>
          <a:xfrm>
            <a:off x="13671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 dirty="0">
              <a:solidFill>
                <a:schemeClr val="tx2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DDD0F6-B042-2D4D-9E2C-CC8E36EC1C7E}"/>
              </a:ext>
            </a:extLst>
          </p:cNvPr>
          <p:cNvSpPr/>
          <p:nvPr/>
        </p:nvSpPr>
        <p:spPr>
          <a:xfrm>
            <a:off x="36531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BEAD380-E3E3-B742-ABED-1F84314DF2BF}"/>
              </a:ext>
            </a:extLst>
          </p:cNvPr>
          <p:cNvSpPr/>
          <p:nvPr/>
        </p:nvSpPr>
        <p:spPr>
          <a:xfrm>
            <a:off x="58629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BD31FF6-D1C9-524D-BB41-4499D803E7F1}"/>
              </a:ext>
            </a:extLst>
          </p:cNvPr>
          <p:cNvSpPr/>
          <p:nvPr/>
        </p:nvSpPr>
        <p:spPr>
          <a:xfrm>
            <a:off x="8072758" y="1860078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C3E000-5983-F642-BDBB-E07E080F8691}"/>
              </a:ext>
            </a:extLst>
          </p:cNvPr>
          <p:cNvSpPr/>
          <p:nvPr/>
        </p:nvSpPr>
        <p:spPr>
          <a:xfrm>
            <a:off x="1367158" y="1631478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>
                <a:solidFill>
                  <a:schemeClr val="tx2"/>
                </a:solidFill>
              </a:rPr>
              <a:t>EDA and Imputation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250BBB7-6556-F843-91E0-9C80343EEC38}"/>
              </a:ext>
            </a:extLst>
          </p:cNvPr>
          <p:cNvSpPr/>
          <p:nvPr/>
        </p:nvSpPr>
        <p:spPr>
          <a:xfrm>
            <a:off x="3653158" y="1673042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>
                <a:solidFill>
                  <a:schemeClr val="tx2"/>
                </a:solidFill>
              </a:rPr>
              <a:t>Feature Eng. &amp; Selection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27A5DB5-CE8F-9C47-85BE-A794F9DCD07A}"/>
              </a:ext>
            </a:extLst>
          </p:cNvPr>
          <p:cNvSpPr/>
          <p:nvPr/>
        </p:nvSpPr>
        <p:spPr>
          <a:xfrm>
            <a:off x="5862958" y="1690360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2"/>
                </a:solidFill>
              </a:rPr>
              <a:t> Modelling</a:t>
            </a:r>
          </a:p>
          <a:p>
            <a:pPr algn="ctr"/>
            <a:r>
              <a:rPr lang="en-GB" sz="2000" b="1" dirty="0">
                <a:solidFill>
                  <a:schemeClr val="tx2"/>
                </a:solidFill>
              </a:rPr>
              <a:t>&amp; Tuning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AB181D-C98E-754F-B5B5-E112C57E64C4}"/>
              </a:ext>
            </a:extLst>
          </p:cNvPr>
          <p:cNvSpPr/>
          <p:nvPr/>
        </p:nvSpPr>
        <p:spPr>
          <a:xfrm>
            <a:off x="8072758" y="1673042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50" b="1" dirty="0">
                <a:solidFill>
                  <a:schemeClr val="tx2"/>
                </a:solidFill>
              </a:rPr>
              <a:t>Performance Check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5BA2031-04AE-264D-A1F5-006A0317C9B3}"/>
              </a:ext>
            </a:extLst>
          </p:cNvPr>
          <p:cNvSpPr/>
          <p:nvPr/>
        </p:nvSpPr>
        <p:spPr>
          <a:xfrm>
            <a:off x="3195958" y="2774478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BDBC9A5-BE77-C24E-B280-5C3FD1E47F73}"/>
              </a:ext>
            </a:extLst>
          </p:cNvPr>
          <p:cNvSpPr/>
          <p:nvPr/>
        </p:nvSpPr>
        <p:spPr>
          <a:xfrm>
            <a:off x="5467629" y="2774478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7523415-A893-144E-8A54-8BD342BFC753}"/>
              </a:ext>
            </a:extLst>
          </p:cNvPr>
          <p:cNvSpPr/>
          <p:nvPr/>
        </p:nvSpPr>
        <p:spPr>
          <a:xfrm>
            <a:off x="1557658" y="2857500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Understand and visualize data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DB102E4-E01F-7F47-8354-81FBC15C2BB5}"/>
              </a:ext>
            </a:extLst>
          </p:cNvPr>
          <p:cNvSpPr/>
          <p:nvPr/>
        </p:nvSpPr>
        <p:spPr>
          <a:xfrm>
            <a:off x="1557658" y="4508372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Impute missing data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3160A51-BA40-7B43-B01B-DFA7EE43ADF1}"/>
              </a:ext>
            </a:extLst>
          </p:cNvPr>
          <p:cNvSpPr/>
          <p:nvPr/>
        </p:nvSpPr>
        <p:spPr>
          <a:xfrm>
            <a:off x="6053458" y="2651125"/>
            <a:ext cx="1600200" cy="19940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500" dirty="0"/>
              <a:t>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MLR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Lasso</a:t>
            </a:r>
          </a:p>
          <a:p>
            <a:r>
              <a:rPr lang="en-GB" sz="1500" dirty="0"/>
              <a:t>Tree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XGB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2DBDDC0-F12F-B444-B2D9-8FD69EE416CA}"/>
              </a:ext>
            </a:extLst>
          </p:cNvPr>
          <p:cNvSpPr/>
          <p:nvPr/>
        </p:nvSpPr>
        <p:spPr>
          <a:xfrm>
            <a:off x="6010451" y="4920113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Tuning models through </a:t>
            </a:r>
            <a:r>
              <a:rPr lang="en-GB" dirty="0" err="1"/>
              <a:t>gridsearch</a:t>
            </a:r>
            <a:endParaRPr lang="en-GB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1E90C98-24A1-BE42-8DDE-225B5B4526C4}"/>
              </a:ext>
            </a:extLst>
          </p:cNvPr>
          <p:cNvSpPr/>
          <p:nvPr/>
        </p:nvSpPr>
        <p:spPr>
          <a:xfrm>
            <a:off x="3827675" y="2857500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Create/ drop features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98D96DF5-64DB-F642-8422-42BBFACE3A6D}"/>
              </a:ext>
            </a:extLst>
          </p:cNvPr>
          <p:cNvSpPr/>
          <p:nvPr/>
        </p:nvSpPr>
        <p:spPr>
          <a:xfrm>
            <a:off x="7781813" y="2774478"/>
            <a:ext cx="574344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CFCC67B-436D-3547-8559-FB50EC72B96D}"/>
              </a:ext>
            </a:extLst>
          </p:cNvPr>
          <p:cNvSpPr/>
          <p:nvPr/>
        </p:nvSpPr>
        <p:spPr>
          <a:xfrm>
            <a:off x="8296451" y="3045992"/>
            <a:ext cx="1600200" cy="2438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Submit predicted data to recalibrate models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020066-D10F-B14E-A54C-F9FBAF262779}"/>
              </a:ext>
            </a:extLst>
          </p:cNvPr>
          <p:cNvSpPr/>
          <p:nvPr/>
        </p:nvSpPr>
        <p:spPr>
          <a:xfrm>
            <a:off x="3843658" y="4508372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2020532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629B06-F683-B94D-AA74-0F86FB9DAD7D}"/>
              </a:ext>
            </a:extLst>
          </p:cNvPr>
          <p:cNvSpPr/>
          <p:nvPr/>
        </p:nvSpPr>
        <p:spPr>
          <a:xfrm>
            <a:off x="4964152" y="260436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correlation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654262-7D1C-4D4B-AB61-25E584CF1662}"/>
              </a:ext>
            </a:extLst>
          </p:cNvPr>
          <p:cNvSpPr/>
          <p:nvPr/>
        </p:nvSpPr>
        <p:spPr>
          <a:xfrm>
            <a:off x="7823045" y="2604361"/>
            <a:ext cx="2263696" cy="59450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for Z scores and outliers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F7A1C6-E2EF-B049-99B7-424E96429EA3}"/>
              </a:ext>
            </a:extLst>
          </p:cNvPr>
          <p:cNvSpPr/>
          <p:nvPr/>
        </p:nvSpPr>
        <p:spPr>
          <a:xfrm>
            <a:off x="4368955" y="1374182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Go through data 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D9E3F16-735E-F54D-984B-4E21680A51FD}"/>
              </a:ext>
            </a:extLst>
          </p:cNvPr>
          <p:cNvSpPr/>
          <p:nvPr/>
        </p:nvSpPr>
        <p:spPr>
          <a:xfrm>
            <a:off x="2105259" y="2583803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Plot distributions and box plots</a:t>
            </a:r>
          </a:p>
        </p:txBody>
      </p:sp>
    </p:spTree>
    <p:extLst>
      <p:ext uri="{BB962C8B-B14F-4D97-AF65-F5344CB8AC3E}">
        <p14:creationId xmlns:p14="http://schemas.microsoft.com/office/powerpoint/2010/main" val="887645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Correlation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E9CEF9-E857-6C4F-BC98-F6E4EE984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07" y="1363851"/>
            <a:ext cx="8502878" cy="5346658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B52CEE-7867-8941-B8FA-6A8F134D8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843" y="2424733"/>
            <a:ext cx="2717800" cy="3224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4FB253-F5F5-D241-A576-0E90962549EF}"/>
              </a:ext>
            </a:extLst>
          </p:cNvPr>
          <p:cNvSpPr txBox="1"/>
          <p:nvPr/>
        </p:nvSpPr>
        <p:spPr>
          <a:xfrm>
            <a:off x="8889136" y="2007065"/>
            <a:ext cx="3144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Correlation with </a:t>
            </a:r>
            <a:r>
              <a:rPr lang="en-US" sz="1400" cap="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SalePrice</a:t>
            </a:r>
            <a:endParaRPr lang="en-US" sz="1400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74B02E-CE7C-3C4E-BA0D-699CB6C4F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842" y="5649626"/>
            <a:ext cx="2717799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73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Distribution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255FD3-09CE-5B4A-899C-4D30B84EE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16" y="1374182"/>
            <a:ext cx="10133345" cy="4471447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28122429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822</Words>
  <Application>Microsoft Macintosh PowerPoint</Application>
  <PresentationFormat>Widescreen</PresentationFormat>
  <Paragraphs>252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华文细黑</vt:lpstr>
      <vt:lpstr>Arial</vt:lpstr>
      <vt:lpstr>Calibri</vt:lpstr>
      <vt:lpstr>Century Gothic</vt:lpstr>
      <vt:lpstr>Mesh</vt:lpstr>
      <vt:lpstr>PowerPoint Presentation</vt:lpstr>
      <vt:lpstr>Predicting AMES Housing Prices</vt:lpstr>
      <vt:lpstr>Why care?</vt:lpstr>
      <vt:lpstr>What we wanted to discover</vt:lpstr>
      <vt:lpstr>Teamwork makes the dream work!  </vt:lpstr>
      <vt:lpstr>EDA and feature engineering</vt:lpstr>
      <vt:lpstr>Exploratory Data Analysis</vt:lpstr>
      <vt:lpstr>Correlation Matrix</vt:lpstr>
      <vt:lpstr>Distribution Plots</vt:lpstr>
      <vt:lpstr>Quantile Plots</vt:lpstr>
      <vt:lpstr>Distribution Plots</vt:lpstr>
      <vt:lpstr>Box Plots</vt:lpstr>
      <vt:lpstr>Box Plots</vt:lpstr>
      <vt:lpstr>Box Plots</vt:lpstr>
      <vt:lpstr>Dealing with Missing values</vt:lpstr>
      <vt:lpstr>Missing values</vt:lpstr>
      <vt:lpstr>Feature Selection and engineering</vt:lpstr>
      <vt:lpstr>Features engineering and selection</vt:lpstr>
      <vt:lpstr>Modeling and Tuning</vt:lpstr>
      <vt:lpstr>ML Work flow and tuning</vt:lpstr>
      <vt:lpstr>ML Work flow and tuning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Shehryar Khawaja</dc:creator>
  <cp:lastModifiedBy>Shehryar Khawaja</cp:lastModifiedBy>
  <cp:revision>56</cp:revision>
  <dcterms:created xsi:type="dcterms:W3CDTF">2019-03-04T03:33:48Z</dcterms:created>
  <dcterms:modified xsi:type="dcterms:W3CDTF">2019-03-05T20:32:11Z</dcterms:modified>
</cp:coreProperties>
</file>